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0" r:id="rId4"/>
    <p:sldId id="261" r:id="rId5"/>
    <p:sldId id="262" r:id="rId6"/>
    <p:sldId id="269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DF4D7-BCD8-461C-B390-35F9DBD47D97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0FBCE-4C84-48BC-9A69-F712EDFF5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061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0EAB0-D74E-448C-8785-070D30B9EF46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E1872-A482-4F0D-8058-97A95A9178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4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E1872-A482-4F0D-8058-97A95A9178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выполнении второго задания учащимся необходимо понять какой принцип положен в основу составления числового ряда и затем продолжить ряд.  В первом задании прибавляется одно и то же число, затем задания даются на усложнение, во второй строке идёт чередование операции сложения, в третьей – вычисляется сумма двух чисел и записывается следующим числом.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Третье задание направлено на развитие абстрактного способа мышления через математические квадраты, в которых учащимся необходимо выделить строки, относящиеся к диагоналям, горизонталям и вертикалям. Определить чему будет равняться сумма и затем по какому принципу вписать недостающие числа.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E1872-A482-4F0D-8058-97A95A9178F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этой группе заданий учащимся необходимо перенести буквенную аналогию на цифровую.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E1872-A482-4F0D-8058-97A95A9178F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данной группе заданий необходимо выяснить по какому принципу расположены числа, понять какое математическое действие применяется и перенести по аналогии это действие на следующий пример. . Эти задания способствуют развитию вычислительных навыков.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E1872-A482-4F0D-8058-97A95A9178F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E1872-A482-4F0D-8058-97A95A9178F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</a:t>
            </a:r>
            <a:r>
              <a:rPr lang="ru-RU" baseline="0" dirty="0" smtClean="0"/>
              <a:t>и задания </a:t>
            </a:r>
            <a:r>
              <a:rPr lang="ru-RU" baseline="0" dirty="0" err="1" smtClean="0"/>
              <a:t>направленны</a:t>
            </a:r>
            <a:r>
              <a:rPr lang="ru-RU" baseline="0" dirty="0" smtClean="0"/>
              <a:t> на развитие зрительного восприятия и пространственного воображения. Так как цифры и фигуры даны в перевёрнутом виде.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E1872-A482-4F0D-8058-97A95A9178F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3 группе заданий необходимо перенести графическую аналогию на цифровую. </a:t>
            </a:r>
          </a:p>
          <a:p>
            <a:r>
              <a:rPr lang="ru-RU" dirty="0" smtClean="0"/>
              <a:t>В 4 группе заданий учащиеся</a:t>
            </a:r>
            <a:r>
              <a:rPr lang="ru-RU" baseline="0" dirty="0" smtClean="0"/>
              <a:t> должны определить по какому принципу расположены фигуры или какое преобразование сделали, а затем перенести по аналогии эти действия на следующий ряд.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E1872-A482-4F0D-8058-97A95A9178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5 группе</a:t>
            </a:r>
            <a:r>
              <a:rPr lang="ru-RU" baseline="0" dirty="0" smtClean="0"/>
              <a:t> заданий учащиеся должны объяснить, на каком основании они исключают лишний. Увидеть, что фигуры совмещаются поворотом в одной плоскости.</a:t>
            </a:r>
          </a:p>
          <a:p>
            <a:r>
              <a:rPr lang="ru-RU" baseline="0" dirty="0" smtClean="0"/>
              <a:t>Задания из 6 группы подготавливают учащихся к изучению темы «Симметрия».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E1872-A482-4F0D-8058-97A95A9178F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E1872-A482-4F0D-8058-97A95A9178F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3015-BB17-4208-A9EA-FBEBA7B48EE2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E57D191-6E15-41C0-B64B-91224AE1D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99BD-FFD6-4DAD-ABF6-78A9466F44F3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7392-D7AB-46FE-AF99-462090C7AB94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24D0-48C5-4A70-9015-E10597DEEAC3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800F-A557-4235-BCFA-F4E9AC3EAD27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57D191-6E15-41C0-B64B-91224AE1D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F6B2-C80E-4209-B241-811E43FAB9F4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20CC-855D-4DFE-8D49-C5B80E05BE18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3A78-432A-4367-B33F-FEB6585FF872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C2AC-4E1B-47BD-AE85-6BE4A5231070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F26-5063-4143-A754-32EACB58D327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3D6C-60A3-46FA-99AF-C0DC3FC99589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57D191-6E15-41C0-B64B-91224AE1D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A656BE-B030-4CDF-A070-EF31A3CA3F55}" type="datetime1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E57D191-6E15-41C0-B64B-91224AE1D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929066"/>
            <a:ext cx="7500990" cy="16002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Козлова Ольга Михайловна</a:t>
            </a:r>
          </a:p>
          <a:p>
            <a:pPr algn="r"/>
            <a:r>
              <a:rPr lang="ru-RU" dirty="0" smtClean="0"/>
              <a:t>МБОУ «СОШ №4»</a:t>
            </a:r>
          </a:p>
          <a:p>
            <a:pPr algn="r"/>
            <a:r>
              <a:rPr lang="ru-RU" dirty="0" smtClean="0"/>
              <a:t>г. Лесосибирск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Приёмы, способствующие развитию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логического мышления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умственно отсталых школьников 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уроках математики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14282" y="785794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5786" y="214290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Приёмы, способствующие развитию мышления</a:t>
            </a:r>
            <a:endParaRPr lang="ru-RU" sz="2000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2</a:t>
            </a:fld>
            <a:r>
              <a:rPr lang="ru-RU" dirty="0" smtClean="0"/>
              <a:t>/13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3500438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III</a:t>
            </a:r>
            <a:r>
              <a:rPr lang="ru-RU" b="1" dirty="0" smtClean="0"/>
              <a:t>. Вписать в клетки квадратов такие числа, чтобы сумма их по вертикали, горизонтали и диагонали была одна и та же.</a:t>
            </a:r>
          </a:p>
          <a:p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00034" y="4357694"/>
          <a:ext cx="7858186" cy="1265877"/>
        </p:xfrm>
        <a:graphic>
          <a:graphicData uri="http://schemas.openxmlformats.org/drawingml/2006/table">
            <a:tbl>
              <a:tblPr/>
              <a:tblGrid>
                <a:gridCol w="714306"/>
                <a:gridCol w="714306"/>
                <a:gridCol w="714306"/>
                <a:gridCol w="714306"/>
                <a:gridCol w="714306"/>
                <a:gridCol w="714306"/>
                <a:gridCol w="714306"/>
                <a:gridCol w="714306"/>
                <a:gridCol w="714306"/>
                <a:gridCol w="714306"/>
                <a:gridCol w="715126"/>
              </a:tblGrid>
              <a:tr h="421959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59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59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Calibri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43306" y="1000108"/>
            <a:ext cx="47863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II</a:t>
            </a:r>
            <a:r>
              <a:rPr lang="ru-RU" b="1" dirty="0" smtClean="0"/>
              <a:t>. Продолжить ряд чисел:</a:t>
            </a:r>
          </a:p>
          <a:p>
            <a:endParaRPr lang="ru-RU" b="1" dirty="0" smtClean="0"/>
          </a:p>
          <a:p>
            <a:r>
              <a:rPr lang="ru-RU" b="1" dirty="0" smtClean="0"/>
              <a:t>1, 4, 7, 10, 13, …</a:t>
            </a:r>
          </a:p>
          <a:p>
            <a:endParaRPr lang="ru-RU" b="1" dirty="0" smtClean="0"/>
          </a:p>
          <a:p>
            <a:r>
              <a:rPr lang="ru-RU" b="1" dirty="0" smtClean="0"/>
              <a:t>2, 6, 13, 17, 24, …</a:t>
            </a:r>
          </a:p>
          <a:p>
            <a:endParaRPr lang="ru-RU" b="1" dirty="0" smtClean="0"/>
          </a:p>
          <a:p>
            <a:r>
              <a:rPr lang="ru-RU" b="1" dirty="0" smtClean="0"/>
              <a:t>7, 9, 16, 25, 41, 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1000108"/>
            <a:ext cx="4857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 pitchFamily="18" charset="0"/>
              </a:rPr>
              <a:t>I. </a:t>
            </a:r>
            <a:r>
              <a:rPr lang="ru-RU" b="1" dirty="0" smtClean="0">
                <a:latin typeface="Cambria" pitchFamily="18" charset="0"/>
              </a:rPr>
              <a:t>Исключи лишний:</a:t>
            </a:r>
          </a:p>
          <a:p>
            <a:endParaRPr lang="ru-RU" b="1" dirty="0" smtClean="0">
              <a:latin typeface="Cambria" pitchFamily="18" charset="0"/>
            </a:endParaRPr>
          </a:p>
          <a:p>
            <a:r>
              <a:rPr lang="ru-RU" b="1" dirty="0" smtClean="0">
                <a:latin typeface="Cambria" pitchFamily="18" charset="0"/>
              </a:rPr>
              <a:t>Сек, мин, см, ч.</a:t>
            </a:r>
          </a:p>
          <a:p>
            <a:endParaRPr lang="ru-RU" b="1" dirty="0" smtClean="0">
              <a:latin typeface="Cambria" pitchFamily="18" charset="0"/>
            </a:endParaRPr>
          </a:p>
          <a:p>
            <a:r>
              <a:rPr lang="ru-RU" b="1" dirty="0" smtClean="0">
                <a:latin typeface="Cambria" pitchFamily="18" charset="0"/>
              </a:rPr>
              <a:t>Кг, </a:t>
            </a:r>
            <a:r>
              <a:rPr lang="ru-RU" b="1" dirty="0" err="1" smtClean="0">
                <a:latin typeface="Cambria" pitchFamily="18" charset="0"/>
              </a:rPr>
              <a:t>гр</a:t>
            </a:r>
            <a:r>
              <a:rPr lang="ru-RU" b="1" dirty="0" smtClean="0">
                <a:latin typeface="Cambria" pitchFamily="18" charset="0"/>
              </a:rPr>
              <a:t>, км, т.</a:t>
            </a:r>
          </a:p>
          <a:p>
            <a:endParaRPr lang="ru-RU" b="1" dirty="0" smtClean="0">
              <a:latin typeface="Cambria" pitchFamily="18" charset="0"/>
            </a:endParaRPr>
          </a:p>
          <a:p>
            <a:r>
              <a:rPr lang="ru-RU" b="1" dirty="0" smtClean="0">
                <a:latin typeface="Cambria" pitchFamily="18" charset="0"/>
              </a:rPr>
              <a:t>См, дм, км, кг.</a:t>
            </a:r>
            <a:endParaRPr lang="ru-RU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14282" y="785794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5786" y="214290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Приёмы, способствующие развитию мышления</a:t>
            </a:r>
            <a:endParaRPr lang="ru-RU" sz="2000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3</a:t>
            </a:fld>
            <a:r>
              <a:rPr lang="ru-RU" dirty="0" smtClean="0"/>
              <a:t>/13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857232"/>
            <a:ext cx="8572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IV</a:t>
            </a:r>
            <a:r>
              <a:rPr lang="ru-RU" b="1" dirty="0" smtClean="0"/>
              <a:t>. Найти неизвестное число или слово:</a:t>
            </a:r>
          </a:p>
          <a:p>
            <a:endParaRPr lang="ru-RU" b="1" dirty="0" smtClean="0"/>
          </a:p>
          <a:p>
            <a:r>
              <a:rPr lang="en-US" b="1" dirty="0"/>
              <a:t>1</a:t>
            </a:r>
            <a:r>
              <a:rPr lang="ru-RU" b="1" dirty="0" smtClean="0"/>
              <a:t>) САМОЛЁТ  –  МАШИНА	            </a:t>
            </a:r>
            <a:r>
              <a:rPr lang="ru-RU" b="1" dirty="0"/>
              <a:t>1</a:t>
            </a:r>
            <a:r>
              <a:rPr lang="ru-RU" b="1" dirty="0" smtClean="0"/>
              <a:t>              </a:t>
            </a:r>
            <a:r>
              <a:rPr lang="en-US" b="1" dirty="0" smtClean="0"/>
              <a:t>2</a:t>
            </a:r>
            <a:r>
              <a:rPr lang="ru-RU" b="1" dirty="0" smtClean="0"/>
              <a:t>)  КОТ 	  ТОК</a:t>
            </a:r>
            <a:endParaRPr lang="en-US" b="1" dirty="0" smtClean="0"/>
          </a:p>
          <a:p>
            <a:r>
              <a:rPr lang="ru-RU" b="1" dirty="0" smtClean="0"/>
              <a:t>      ВЕЛОСИПЕД  Х  КОЛЕСО </a:t>
            </a:r>
            <a:r>
              <a:rPr lang="ru-RU" b="1" dirty="0"/>
              <a:t> </a:t>
            </a:r>
            <a:r>
              <a:rPr lang="ru-RU" b="1" dirty="0" smtClean="0"/>
              <a:t>        ?                   7635	      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en-US" b="1" dirty="0"/>
              <a:t>3</a:t>
            </a:r>
            <a:r>
              <a:rPr lang="ru-RU" b="1" dirty="0" smtClean="0"/>
              <a:t>) 12343	  34312	</a:t>
            </a:r>
            <a:r>
              <a:rPr lang="en-US" b="1" dirty="0" smtClean="0"/>
              <a:t> </a:t>
            </a:r>
            <a:r>
              <a:rPr lang="ru-RU" b="1" dirty="0" smtClean="0"/>
              <a:t>	          </a:t>
            </a:r>
            <a:r>
              <a:rPr lang="en-US" b="1" dirty="0" smtClean="0"/>
              <a:t>4</a:t>
            </a:r>
            <a:r>
              <a:rPr lang="ru-RU" b="1" dirty="0" smtClean="0"/>
              <a:t>) ПАТРОН 	       /НОРА/	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НАСОС	       ?                                           КАРТОН 	      /НОТА/	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				                  27354 	      /    ?    /</a:t>
            </a:r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5) ЛАК	  КРОТ	  К</a:t>
            </a:r>
            <a:r>
              <a:rPr lang="en-US" b="1" dirty="0" smtClean="0"/>
              <a:t> </a:t>
            </a:r>
            <a:r>
              <a:rPr lang="ru-RU" b="1" dirty="0" smtClean="0"/>
              <a:t>		           6)</a:t>
            </a:r>
            <a:r>
              <a:rPr lang="en-US" b="1" dirty="0" smtClean="0"/>
              <a:t> </a:t>
            </a:r>
            <a:r>
              <a:rPr lang="ru-RU" b="1" dirty="0" smtClean="0"/>
              <a:t>КОСТЬ	   	КОТ	   35	 </a:t>
            </a:r>
          </a:p>
          <a:p>
            <a:r>
              <a:rPr lang="ru-RU" b="1" dirty="0" smtClean="0"/>
              <a:t>    9074	  3591	  ?  		                ЖУРНАЛ	   	УРНА	   16	 </a:t>
            </a:r>
          </a:p>
          <a:p>
            <a:r>
              <a:rPr lang="ru-RU" b="1" dirty="0" smtClean="0"/>
              <a:t>			                                  КАРАМЕЛЬ	МЕЛЬ	     ?</a:t>
            </a:r>
          </a:p>
          <a:p>
            <a:endParaRPr lang="ru-RU" b="1" dirty="0" smtClean="0"/>
          </a:p>
          <a:p>
            <a:endParaRPr lang="ru-RU" b="1" dirty="0"/>
          </a:p>
          <a:p>
            <a:pPr marL="342900" indent="-342900">
              <a:buAutoNum type="arabicParenR" startAt="7"/>
            </a:pPr>
            <a:r>
              <a:rPr lang="ru-RU" b="1" dirty="0" smtClean="0"/>
              <a:t>Б,     А,      Д,     М                  А	            8)  К,   Б,    М,   Т,    Н 	                    Т</a:t>
            </a:r>
          </a:p>
          <a:p>
            <a:pPr marL="342900" indent="-342900"/>
            <a:r>
              <a:rPr lang="ru-RU" b="1" dirty="0" smtClean="0"/>
              <a:t>     73,  54,   60,  18,  91 	   ? 	                10,  45,  5,  14,  2,  37	  ?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14282" y="785794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5786" y="214290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Приёмы, способствующие развитию мышления</a:t>
            </a:r>
            <a:endParaRPr lang="ru-RU" sz="2000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4</a:t>
            </a:fld>
            <a:r>
              <a:rPr lang="ru-RU" dirty="0" smtClean="0"/>
              <a:t>/13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928670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V.</a:t>
            </a:r>
            <a:r>
              <a:rPr lang="ru-RU" b="1" dirty="0" smtClean="0"/>
              <a:t> Найти неизвестное число:</a:t>
            </a:r>
          </a:p>
          <a:p>
            <a:r>
              <a:rPr lang="ru-RU" dirty="0" smtClean="0"/>
              <a:t>1)     </a:t>
            </a:r>
            <a:r>
              <a:rPr lang="ru-RU" b="1" dirty="0" smtClean="0"/>
              <a:t>5                2                 ?     </a:t>
            </a:r>
            <a:r>
              <a:rPr lang="ru-RU" dirty="0" smtClean="0"/>
              <a:t>                   2) </a:t>
            </a:r>
          </a:p>
          <a:p>
            <a:r>
              <a:rPr lang="ru-RU" b="1" dirty="0" smtClean="0"/>
              <a:t>     7    12       8     10       9    16  </a:t>
            </a:r>
            <a:endParaRPr lang="ru-RU" b="1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642910" y="1357298"/>
            <a:ext cx="500066" cy="500860"/>
            <a:chOff x="500034" y="1357298"/>
            <a:chExt cx="500066" cy="500860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571472" y="1714488"/>
              <a:ext cx="28575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714348" y="1357298"/>
              <a:ext cx="285752" cy="2143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V="1">
              <a:off x="500034" y="1357298"/>
              <a:ext cx="214314" cy="2143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1643042" y="1357298"/>
            <a:ext cx="500066" cy="500860"/>
            <a:chOff x="500034" y="1357298"/>
            <a:chExt cx="500066" cy="50086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571472" y="1714488"/>
              <a:ext cx="28575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714348" y="1357298"/>
              <a:ext cx="285752" cy="2143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6200000" flipV="1">
              <a:off x="500034" y="1357298"/>
              <a:ext cx="214314" cy="2143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2571736" y="1357298"/>
            <a:ext cx="500066" cy="500860"/>
            <a:chOff x="500034" y="1357298"/>
            <a:chExt cx="500066" cy="500860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571472" y="1714488"/>
              <a:ext cx="28575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714348" y="1357298"/>
              <a:ext cx="285752" cy="2143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6200000" flipV="1">
              <a:off x="500034" y="1357298"/>
              <a:ext cx="214314" cy="2143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6572264" y="1000108"/>
            <a:ext cx="1214446" cy="1857388"/>
            <a:chOff x="4500562" y="857232"/>
            <a:chExt cx="1214446" cy="185738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500562" y="1643050"/>
              <a:ext cx="1214446" cy="107157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572000" y="1714488"/>
              <a:ext cx="357190" cy="35719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9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214942" y="1714488"/>
              <a:ext cx="357190" cy="35719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357818" y="2357430"/>
              <a:ext cx="357190" cy="35719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5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3" name="Равнобедренный треугольник 32"/>
            <p:cNvSpPr/>
            <p:nvPr/>
          </p:nvSpPr>
          <p:spPr>
            <a:xfrm>
              <a:off x="4500562" y="857232"/>
              <a:ext cx="1214446" cy="785818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4652962" y="1009632"/>
            <a:ext cx="1214446" cy="1857388"/>
            <a:chOff x="4500562" y="857232"/>
            <a:chExt cx="1214446" cy="185738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4500562" y="1643050"/>
              <a:ext cx="1214446" cy="107157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572000" y="1714488"/>
              <a:ext cx="357190" cy="35719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214942" y="1714488"/>
              <a:ext cx="357190" cy="35719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5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357818" y="2357430"/>
              <a:ext cx="357190" cy="35719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</a:t>
              </a:r>
            </a:p>
          </p:txBody>
        </p:sp>
        <p:sp>
          <p:nvSpPr>
            <p:cNvPr id="40" name="Равнобедренный треугольник 39"/>
            <p:cNvSpPr/>
            <p:nvPr/>
          </p:nvSpPr>
          <p:spPr>
            <a:xfrm>
              <a:off x="4500562" y="857232"/>
              <a:ext cx="1214446" cy="785818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6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133165" y="3512886"/>
            <a:ext cx="2081381" cy="1916378"/>
            <a:chOff x="133165" y="3000372"/>
            <a:chExt cx="2081381" cy="1916378"/>
          </a:xfrm>
        </p:grpSpPr>
        <p:sp>
          <p:nvSpPr>
            <p:cNvPr id="43" name="Овал 42"/>
            <p:cNvSpPr/>
            <p:nvPr/>
          </p:nvSpPr>
          <p:spPr>
            <a:xfrm>
              <a:off x="1643042" y="3000372"/>
              <a:ext cx="571504" cy="428628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11</a:t>
              </a:r>
              <a:endPara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4" name="Овал 43"/>
            <p:cNvSpPr/>
            <p:nvPr/>
          </p:nvSpPr>
          <p:spPr>
            <a:xfrm>
              <a:off x="857224" y="3000372"/>
              <a:ext cx="571504" cy="428628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7</a:t>
              </a:r>
            </a:p>
          </p:txBody>
        </p:sp>
        <p:sp>
          <p:nvSpPr>
            <p:cNvPr id="45" name="Овал 44"/>
            <p:cNvSpPr/>
            <p:nvPr/>
          </p:nvSpPr>
          <p:spPr>
            <a:xfrm rot="1123000">
              <a:off x="1245541" y="3585876"/>
              <a:ext cx="926155" cy="346635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</a:t>
              </a:r>
              <a:endPara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6" name="Овал 45"/>
            <p:cNvSpPr/>
            <p:nvPr/>
          </p:nvSpPr>
          <p:spPr>
            <a:xfrm>
              <a:off x="357158" y="3929066"/>
              <a:ext cx="1500198" cy="714380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6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9" name="Полилиния 48"/>
            <p:cNvSpPr/>
            <p:nvPr/>
          </p:nvSpPr>
          <p:spPr>
            <a:xfrm>
              <a:off x="133165" y="3950563"/>
              <a:ext cx="506027" cy="195309"/>
            </a:xfrm>
            <a:custGeom>
              <a:avLst/>
              <a:gdLst>
                <a:gd name="connsiteX0" fmla="*/ 506027 w 506027"/>
                <a:gd name="connsiteY0" fmla="*/ 53266 h 195309"/>
                <a:gd name="connsiteX1" fmla="*/ 310718 w 506027"/>
                <a:gd name="connsiteY1" fmla="*/ 8878 h 195309"/>
                <a:gd name="connsiteX2" fmla="*/ 133165 w 506027"/>
                <a:gd name="connsiteY2" fmla="*/ 106532 h 195309"/>
                <a:gd name="connsiteX3" fmla="*/ 0 w 506027"/>
                <a:gd name="connsiteY3" fmla="*/ 195309 h 19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027" h="195309">
                  <a:moveTo>
                    <a:pt x="506027" y="53266"/>
                  </a:moveTo>
                  <a:cubicBezTo>
                    <a:pt x="439444" y="26633"/>
                    <a:pt x="372862" y="0"/>
                    <a:pt x="310718" y="8878"/>
                  </a:cubicBezTo>
                  <a:cubicBezTo>
                    <a:pt x="248574" y="17756"/>
                    <a:pt x="184951" y="75460"/>
                    <a:pt x="133165" y="106532"/>
                  </a:cubicBezTo>
                  <a:cubicBezTo>
                    <a:pt x="81379" y="137604"/>
                    <a:pt x="40689" y="166456"/>
                    <a:pt x="0" y="195309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олилиния 49"/>
            <p:cNvSpPr/>
            <p:nvPr/>
          </p:nvSpPr>
          <p:spPr>
            <a:xfrm>
              <a:off x="532660" y="4634144"/>
              <a:ext cx="284086" cy="282606"/>
            </a:xfrm>
            <a:custGeom>
              <a:avLst/>
              <a:gdLst>
                <a:gd name="connsiteX0" fmla="*/ 284086 w 284086"/>
                <a:gd name="connsiteY0" fmla="*/ 0 h 282606"/>
                <a:gd name="connsiteX1" fmla="*/ 35511 w 284086"/>
                <a:gd name="connsiteY1" fmla="*/ 150920 h 282606"/>
                <a:gd name="connsiteX2" fmla="*/ 71022 w 284086"/>
                <a:gd name="connsiteY2" fmla="*/ 266330 h 282606"/>
                <a:gd name="connsiteX3" fmla="*/ 79899 w 284086"/>
                <a:gd name="connsiteY3" fmla="*/ 248574 h 28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086" h="282606">
                  <a:moveTo>
                    <a:pt x="284086" y="0"/>
                  </a:moveTo>
                  <a:cubicBezTo>
                    <a:pt x="177554" y="53266"/>
                    <a:pt x="71022" y="106532"/>
                    <a:pt x="35511" y="150920"/>
                  </a:cubicBezTo>
                  <a:cubicBezTo>
                    <a:pt x="0" y="195308"/>
                    <a:pt x="63624" y="250054"/>
                    <a:pt x="71022" y="266330"/>
                  </a:cubicBezTo>
                  <a:cubicBezTo>
                    <a:pt x="78420" y="282606"/>
                    <a:pt x="79159" y="265590"/>
                    <a:pt x="79899" y="248574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олилиния 50"/>
            <p:cNvSpPr/>
            <p:nvPr/>
          </p:nvSpPr>
          <p:spPr>
            <a:xfrm>
              <a:off x="834501" y="4634144"/>
              <a:ext cx="195309" cy="279647"/>
            </a:xfrm>
            <a:custGeom>
              <a:avLst/>
              <a:gdLst>
                <a:gd name="connsiteX0" fmla="*/ 0 w 195309"/>
                <a:gd name="connsiteY0" fmla="*/ 0 h 279647"/>
                <a:gd name="connsiteX1" fmla="*/ 79899 w 195309"/>
                <a:gd name="connsiteY1" fmla="*/ 239697 h 279647"/>
                <a:gd name="connsiteX2" fmla="*/ 195309 w 195309"/>
                <a:gd name="connsiteY2" fmla="*/ 239697 h 27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09" h="279647">
                  <a:moveTo>
                    <a:pt x="0" y="0"/>
                  </a:moveTo>
                  <a:cubicBezTo>
                    <a:pt x="23674" y="99874"/>
                    <a:pt x="47348" y="199748"/>
                    <a:pt x="79899" y="239697"/>
                  </a:cubicBezTo>
                  <a:cubicBezTo>
                    <a:pt x="112451" y="279647"/>
                    <a:pt x="153880" y="259672"/>
                    <a:pt x="195309" y="239697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олилиния 51"/>
            <p:cNvSpPr/>
            <p:nvPr/>
          </p:nvSpPr>
          <p:spPr>
            <a:xfrm>
              <a:off x="1279864" y="4616388"/>
              <a:ext cx="149441" cy="273729"/>
            </a:xfrm>
            <a:custGeom>
              <a:avLst/>
              <a:gdLst>
                <a:gd name="connsiteX0" fmla="*/ 149441 w 149441"/>
                <a:gd name="connsiteY0" fmla="*/ 0 h 273729"/>
                <a:gd name="connsiteX1" fmla="*/ 7398 w 149441"/>
                <a:gd name="connsiteY1" fmla="*/ 230820 h 273729"/>
                <a:gd name="connsiteX2" fmla="*/ 105053 w 149441"/>
                <a:gd name="connsiteY2" fmla="*/ 257453 h 273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441" h="273729">
                  <a:moveTo>
                    <a:pt x="149441" y="0"/>
                  </a:moveTo>
                  <a:cubicBezTo>
                    <a:pt x="82118" y="93955"/>
                    <a:pt x="14796" y="187911"/>
                    <a:pt x="7398" y="230820"/>
                  </a:cubicBezTo>
                  <a:cubicBezTo>
                    <a:pt x="0" y="273729"/>
                    <a:pt x="52526" y="265591"/>
                    <a:pt x="105053" y="257453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олилиния 52"/>
            <p:cNvSpPr/>
            <p:nvPr/>
          </p:nvSpPr>
          <p:spPr>
            <a:xfrm>
              <a:off x="1429305" y="4616388"/>
              <a:ext cx="230819" cy="281126"/>
            </a:xfrm>
            <a:custGeom>
              <a:avLst/>
              <a:gdLst>
                <a:gd name="connsiteX0" fmla="*/ 0 w 230819"/>
                <a:gd name="connsiteY0" fmla="*/ 0 h 281126"/>
                <a:gd name="connsiteX1" fmla="*/ 159798 w 230819"/>
                <a:gd name="connsiteY1" fmla="*/ 248575 h 281126"/>
                <a:gd name="connsiteX2" fmla="*/ 230819 w 230819"/>
                <a:gd name="connsiteY2" fmla="*/ 195309 h 281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0819" h="281126">
                  <a:moveTo>
                    <a:pt x="0" y="0"/>
                  </a:moveTo>
                  <a:cubicBezTo>
                    <a:pt x="60664" y="108012"/>
                    <a:pt x="121328" y="216024"/>
                    <a:pt x="159798" y="248575"/>
                  </a:cubicBezTo>
                  <a:cubicBezTo>
                    <a:pt x="198268" y="281126"/>
                    <a:pt x="214543" y="238217"/>
                    <a:pt x="230819" y="195309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214282" y="3357562"/>
            <a:ext cx="8429684" cy="2000264"/>
            <a:chOff x="214282" y="3071810"/>
            <a:chExt cx="8429684" cy="2000264"/>
          </a:xfrm>
        </p:grpSpPr>
        <p:sp>
          <p:nvSpPr>
            <p:cNvPr id="41" name="TextBox 40"/>
            <p:cNvSpPr txBox="1"/>
            <p:nvPr/>
          </p:nvSpPr>
          <p:spPr>
            <a:xfrm>
              <a:off x="214282" y="3071810"/>
              <a:ext cx="428628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3)</a:t>
              </a:r>
              <a:endParaRPr lang="ru-RU" dirty="0"/>
            </a:p>
          </p:txBody>
        </p:sp>
        <p:grpSp>
          <p:nvGrpSpPr>
            <p:cNvPr id="55" name="Группа 54"/>
            <p:cNvGrpSpPr/>
            <p:nvPr/>
          </p:nvGrpSpPr>
          <p:grpSpPr>
            <a:xfrm>
              <a:off x="2285984" y="3155696"/>
              <a:ext cx="2081381" cy="1916378"/>
              <a:chOff x="133165" y="3000372"/>
              <a:chExt cx="2081381" cy="1916378"/>
            </a:xfrm>
          </p:grpSpPr>
          <p:sp>
            <p:nvSpPr>
              <p:cNvPr id="56" name="Овал 55"/>
              <p:cNvSpPr/>
              <p:nvPr/>
            </p:nvSpPr>
            <p:spPr>
              <a:xfrm>
                <a:off x="1643042" y="3000372"/>
                <a:ext cx="571504" cy="428628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7</a:t>
                </a:r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857224" y="3000372"/>
                <a:ext cx="571504" cy="428628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5</a:t>
                </a:r>
                <a:endParaRPr lang="ru-RU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58" name="Овал 57"/>
              <p:cNvSpPr/>
              <p:nvPr/>
            </p:nvSpPr>
            <p:spPr>
              <a:xfrm rot="1123000">
                <a:off x="1245541" y="3585876"/>
                <a:ext cx="926155" cy="346635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59" name="Овал 58"/>
              <p:cNvSpPr/>
              <p:nvPr/>
            </p:nvSpPr>
            <p:spPr>
              <a:xfrm>
                <a:off x="357158" y="3929066"/>
                <a:ext cx="1500198" cy="714380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?</a:t>
                </a:r>
              </a:p>
            </p:txBody>
          </p:sp>
          <p:sp>
            <p:nvSpPr>
              <p:cNvPr id="60" name="Полилиния 59"/>
              <p:cNvSpPr/>
              <p:nvPr/>
            </p:nvSpPr>
            <p:spPr>
              <a:xfrm>
                <a:off x="133165" y="3950563"/>
                <a:ext cx="506027" cy="195309"/>
              </a:xfrm>
              <a:custGeom>
                <a:avLst/>
                <a:gdLst>
                  <a:gd name="connsiteX0" fmla="*/ 506027 w 506027"/>
                  <a:gd name="connsiteY0" fmla="*/ 53266 h 195309"/>
                  <a:gd name="connsiteX1" fmla="*/ 310718 w 506027"/>
                  <a:gd name="connsiteY1" fmla="*/ 8878 h 195309"/>
                  <a:gd name="connsiteX2" fmla="*/ 133165 w 506027"/>
                  <a:gd name="connsiteY2" fmla="*/ 106532 h 195309"/>
                  <a:gd name="connsiteX3" fmla="*/ 0 w 506027"/>
                  <a:gd name="connsiteY3" fmla="*/ 195309 h 195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6027" h="195309">
                    <a:moveTo>
                      <a:pt x="506027" y="53266"/>
                    </a:moveTo>
                    <a:cubicBezTo>
                      <a:pt x="439444" y="26633"/>
                      <a:pt x="372862" y="0"/>
                      <a:pt x="310718" y="8878"/>
                    </a:cubicBezTo>
                    <a:cubicBezTo>
                      <a:pt x="248574" y="17756"/>
                      <a:pt x="184951" y="75460"/>
                      <a:pt x="133165" y="106532"/>
                    </a:cubicBezTo>
                    <a:cubicBezTo>
                      <a:pt x="81379" y="137604"/>
                      <a:pt x="40689" y="166456"/>
                      <a:pt x="0" y="195309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Полилиния 60"/>
              <p:cNvSpPr/>
              <p:nvPr/>
            </p:nvSpPr>
            <p:spPr>
              <a:xfrm>
                <a:off x="532660" y="4634144"/>
                <a:ext cx="284086" cy="282606"/>
              </a:xfrm>
              <a:custGeom>
                <a:avLst/>
                <a:gdLst>
                  <a:gd name="connsiteX0" fmla="*/ 284086 w 284086"/>
                  <a:gd name="connsiteY0" fmla="*/ 0 h 282606"/>
                  <a:gd name="connsiteX1" fmla="*/ 35511 w 284086"/>
                  <a:gd name="connsiteY1" fmla="*/ 150920 h 282606"/>
                  <a:gd name="connsiteX2" fmla="*/ 71022 w 284086"/>
                  <a:gd name="connsiteY2" fmla="*/ 266330 h 282606"/>
                  <a:gd name="connsiteX3" fmla="*/ 79899 w 284086"/>
                  <a:gd name="connsiteY3" fmla="*/ 248574 h 282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4086" h="282606">
                    <a:moveTo>
                      <a:pt x="284086" y="0"/>
                    </a:moveTo>
                    <a:cubicBezTo>
                      <a:pt x="177554" y="53266"/>
                      <a:pt x="71022" y="106532"/>
                      <a:pt x="35511" y="150920"/>
                    </a:cubicBezTo>
                    <a:cubicBezTo>
                      <a:pt x="0" y="195308"/>
                      <a:pt x="63624" y="250054"/>
                      <a:pt x="71022" y="266330"/>
                    </a:cubicBezTo>
                    <a:cubicBezTo>
                      <a:pt x="78420" y="282606"/>
                      <a:pt x="79159" y="265590"/>
                      <a:pt x="79899" y="248574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олилиния 61"/>
              <p:cNvSpPr/>
              <p:nvPr/>
            </p:nvSpPr>
            <p:spPr>
              <a:xfrm>
                <a:off x="834501" y="4634144"/>
                <a:ext cx="195309" cy="279647"/>
              </a:xfrm>
              <a:custGeom>
                <a:avLst/>
                <a:gdLst>
                  <a:gd name="connsiteX0" fmla="*/ 0 w 195309"/>
                  <a:gd name="connsiteY0" fmla="*/ 0 h 279647"/>
                  <a:gd name="connsiteX1" fmla="*/ 79899 w 195309"/>
                  <a:gd name="connsiteY1" fmla="*/ 239697 h 279647"/>
                  <a:gd name="connsiteX2" fmla="*/ 195309 w 195309"/>
                  <a:gd name="connsiteY2" fmla="*/ 239697 h 279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5309" h="279647">
                    <a:moveTo>
                      <a:pt x="0" y="0"/>
                    </a:moveTo>
                    <a:cubicBezTo>
                      <a:pt x="23674" y="99874"/>
                      <a:pt x="47348" y="199748"/>
                      <a:pt x="79899" y="239697"/>
                    </a:cubicBezTo>
                    <a:cubicBezTo>
                      <a:pt x="112451" y="279647"/>
                      <a:pt x="153880" y="259672"/>
                      <a:pt x="195309" y="239697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Полилиния 62"/>
              <p:cNvSpPr/>
              <p:nvPr/>
            </p:nvSpPr>
            <p:spPr>
              <a:xfrm>
                <a:off x="1279864" y="4616388"/>
                <a:ext cx="149441" cy="273729"/>
              </a:xfrm>
              <a:custGeom>
                <a:avLst/>
                <a:gdLst>
                  <a:gd name="connsiteX0" fmla="*/ 149441 w 149441"/>
                  <a:gd name="connsiteY0" fmla="*/ 0 h 273729"/>
                  <a:gd name="connsiteX1" fmla="*/ 7398 w 149441"/>
                  <a:gd name="connsiteY1" fmla="*/ 230820 h 273729"/>
                  <a:gd name="connsiteX2" fmla="*/ 105053 w 149441"/>
                  <a:gd name="connsiteY2" fmla="*/ 257453 h 273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441" h="273729">
                    <a:moveTo>
                      <a:pt x="149441" y="0"/>
                    </a:moveTo>
                    <a:cubicBezTo>
                      <a:pt x="82118" y="93955"/>
                      <a:pt x="14796" y="187911"/>
                      <a:pt x="7398" y="230820"/>
                    </a:cubicBezTo>
                    <a:cubicBezTo>
                      <a:pt x="0" y="273729"/>
                      <a:pt x="52526" y="265591"/>
                      <a:pt x="105053" y="257453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олилиния 63"/>
              <p:cNvSpPr/>
              <p:nvPr/>
            </p:nvSpPr>
            <p:spPr>
              <a:xfrm>
                <a:off x="1429305" y="4616388"/>
                <a:ext cx="230819" cy="281126"/>
              </a:xfrm>
              <a:custGeom>
                <a:avLst/>
                <a:gdLst>
                  <a:gd name="connsiteX0" fmla="*/ 0 w 230819"/>
                  <a:gd name="connsiteY0" fmla="*/ 0 h 281126"/>
                  <a:gd name="connsiteX1" fmla="*/ 159798 w 230819"/>
                  <a:gd name="connsiteY1" fmla="*/ 248575 h 281126"/>
                  <a:gd name="connsiteX2" fmla="*/ 230819 w 230819"/>
                  <a:gd name="connsiteY2" fmla="*/ 195309 h 281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0819" h="281126">
                    <a:moveTo>
                      <a:pt x="0" y="0"/>
                    </a:moveTo>
                    <a:cubicBezTo>
                      <a:pt x="60664" y="108012"/>
                      <a:pt x="121328" y="216024"/>
                      <a:pt x="159798" y="248575"/>
                    </a:cubicBezTo>
                    <a:cubicBezTo>
                      <a:pt x="198268" y="281126"/>
                      <a:pt x="214543" y="238217"/>
                      <a:pt x="230819" y="195309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3" name="Группа 92"/>
            <p:cNvGrpSpPr/>
            <p:nvPr/>
          </p:nvGrpSpPr>
          <p:grpSpPr>
            <a:xfrm>
              <a:off x="5286380" y="3197211"/>
              <a:ext cx="1500198" cy="1874863"/>
              <a:chOff x="4929190" y="2982897"/>
              <a:chExt cx="1500198" cy="1874863"/>
            </a:xfrm>
          </p:grpSpPr>
          <p:sp>
            <p:nvSpPr>
              <p:cNvPr id="65" name="Овал 64"/>
              <p:cNvSpPr/>
              <p:nvPr/>
            </p:nvSpPr>
            <p:spPr>
              <a:xfrm>
                <a:off x="5143504" y="3143248"/>
                <a:ext cx="642942" cy="500066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15</a:t>
                </a:r>
                <a:endPara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67" name="Полилиния 66"/>
              <p:cNvSpPr/>
              <p:nvPr/>
            </p:nvSpPr>
            <p:spPr>
              <a:xfrm>
                <a:off x="5477522" y="2982897"/>
                <a:ext cx="187911" cy="159798"/>
              </a:xfrm>
              <a:custGeom>
                <a:avLst/>
                <a:gdLst>
                  <a:gd name="connsiteX0" fmla="*/ 0 w 187911"/>
                  <a:gd name="connsiteY0" fmla="*/ 159798 h 159798"/>
                  <a:gd name="connsiteX1" fmla="*/ 159798 w 187911"/>
                  <a:gd name="connsiteY1" fmla="*/ 115410 h 159798"/>
                  <a:gd name="connsiteX2" fmla="*/ 168676 w 187911"/>
                  <a:gd name="connsiteY2" fmla="*/ 0 h 159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7911" h="159798">
                    <a:moveTo>
                      <a:pt x="0" y="159798"/>
                    </a:moveTo>
                    <a:cubicBezTo>
                      <a:pt x="65842" y="150920"/>
                      <a:pt x="131685" y="142043"/>
                      <a:pt x="159798" y="115410"/>
                    </a:cubicBezTo>
                    <a:cubicBezTo>
                      <a:pt x="187911" y="88777"/>
                      <a:pt x="178293" y="44388"/>
                      <a:pt x="168676" y="0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олилиния 67"/>
              <p:cNvSpPr/>
              <p:nvPr/>
            </p:nvSpPr>
            <p:spPr>
              <a:xfrm>
                <a:off x="5286380" y="3639845"/>
                <a:ext cx="226653" cy="646411"/>
              </a:xfrm>
              <a:custGeom>
                <a:avLst/>
                <a:gdLst>
                  <a:gd name="connsiteX0" fmla="*/ 250054 w 285565"/>
                  <a:gd name="connsiteY0" fmla="*/ 0 h 667305"/>
                  <a:gd name="connsiteX1" fmla="*/ 250054 w 285565"/>
                  <a:gd name="connsiteY1" fmla="*/ 115409 h 667305"/>
                  <a:gd name="connsiteX2" fmla="*/ 36990 w 285565"/>
                  <a:gd name="connsiteY2" fmla="*/ 585926 h 667305"/>
                  <a:gd name="connsiteX3" fmla="*/ 28113 w 285565"/>
                  <a:gd name="connsiteY3" fmla="*/ 603681 h 667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5565" h="667305">
                    <a:moveTo>
                      <a:pt x="250054" y="0"/>
                    </a:moveTo>
                    <a:cubicBezTo>
                      <a:pt x="267809" y="8877"/>
                      <a:pt x="285565" y="17755"/>
                      <a:pt x="250054" y="115409"/>
                    </a:cubicBezTo>
                    <a:cubicBezTo>
                      <a:pt x="214543" y="213063"/>
                      <a:pt x="73980" y="504547"/>
                      <a:pt x="36990" y="585926"/>
                    </a:cubicBezTo>
                    <a:cubicBezTo>
                      <a:pt x="0" y="667305"/>
                      <a:pt x="14056" y="635493"/>
                      <a:pt x="28113" y="603681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0" name="Прямая соединительная линия 69"/>
              <p:cNvCxnSpPr>
                <a:stCxn id="68" idx="3"/>
              </p:cNvCxnSpPr>
              <p:nvPr/>
            </p:nvCxnSpPr>
            <p:spPr>
              <a:xfrm>
                <a:off x="5308693" y="4224624"/>
                <a:ext cx="120563" cy="2759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rot="10800000">
                <a:off x="5000628" y="4500570"/>
                <a:ext cx="428628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Полилиния 77"/>
              <p:cNvSpPr/>
              <p:nvPr/>
            </p:nvSpPr>
            <p:spPr>
              <a:xfrm>
                <a:off x="5326602" y="4240567"/>
                <a:ext cx="471996" cy="324035"/>
              </a:xfrm>
              <a:custGeom>
                <a:avLst/>
                <a:gdLst>
                  <a:gd name="connsiteX0" fmla="*/ 0 w 471996"/>
                  <a:gd name="connsiteY0" fmla="*/ 2959 h 324035"/>
                  <a:gd name="connsiteX1" fmla="*/ 346229 w 471996"/>
                  <a:gd name="connsiteY1" fmla="*/ 47348 h 324035"/>
                  <a:gd name="connsiteX2" fmla="*/ 452761 w 471996"/>
                  <a:gd name="connsiteY2" fmla="*/ 287045 h 324035"/>
                  <a:gd name="connsiteX3" fmla="*/ 461639 w 471996"/>
                  <a:gd name="connsiteY3" fmla="*/ 269289 h 324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1996" h="324035">
                    <a:moveTo>
                      <a:pt x="0" y="2959"/>
                    </a:moveTo>
                    <a:cubicBezTo>
                      <a:pt x="135384" y="1479"/>
                      <a:pt x="270769" y="0"/>
                      <a:pt x="346229" y="47348"/>
                    </a:cubicBezTo>
                    <a:cubicBezTo>
                      <a:pt x="421689" y="94696"/>
                      <a:pt x="433526" y="250055"/>
                      <a:pt x="452761" y="287045"/>
                    </a:cubicBezTo>
                    <a:cubicBezTo>
                      <a:pt x="471996" y="324035"/>
                      <a:pt x="466817" y="296662"/>
                      <a:pt x="461639" y="269289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" name="Скругленный прямоугольник 80"/>
              <p:cNvSpPr/>
              <p:nvPr/>
            </p:nvSpPr>
            <p:spPr>
              <a:xfrm>
                <a:off x="4929190" y="4500570"/>
                <a:ext cx="285752" cy="357190"/>
              </a:xfrm>
              <a:prstGeom prst="roundRect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9</a:t>
                </a:r>
                <a:endPara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82" name="Скругленный прямоугольник 81"/>
              <p:cNvSpPr/>
              <p:nvPr/>
            </p:nvSpPr>
            <p:spPr>
              <a:xfrm>
                <a:off x="5715008" y="4500570"/>
                <a:ext cx="285752" cy="357190"/>
              </a:xfrm>
              <a:prstGeom prst="roundRect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6</a:t>
                </a:r>
              </a:p>
            </p:txBody>
          </p:sp>
          <p:cxnSp>
            <p:nvCxnSpPr>
              <p:cNvPr id="84" name="Прямая соединительная линия 83"/>
              <p:cNvCxnSpPr>
                <a:stCxn id="68" idx="1"/>
              </p:cNvCxnSpPr>
              <p:nvPr/>
            </p:nvCxnSpPr>
            <p:spPr>
              <a:xfrm>
                <a:off x="5484848" y="3751640"/>
                <a:ext cx="158722" cy="17742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 flipV="1">
                <a:off x="5643570" y="3786190"/>
                <a:ext cx="214314" cy="14287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>
                <a:stCxn id="68" idx="1"/>
              </p:cNvCxnSpPr>
              <p:nvPr/>
            </p:nvCxnSpPr>
            <p:spPr>
              <a:xfrm flipH="1">
                <a:off x="5214942" y="3751640"/>
                <a:ext cx="269906" cy="1059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>
                <a:off x="5214942" y="3857628"/>
                <a:ext cx="285752" cy="21431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Овал 91"/>
              <p:cNvSpPr/>
              <p:nvPr/>
            </p:nvSpPr>
            <p:spPr>
              <a:xfrm>
                <a:off x="5929322" y="4143380"/>
                <a:ext cx="500066" cy="357190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5</a:t>
                </a:r>
                <a:endPara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grpSp>
          <p:nvGrpSpPr>
            <p:cNvPr id="94" name="Группа 93"/>
            <p:cNvGrpSpPr/>
            <p:nvPr/>
          </p:nvGrpSpPr>
          <p:grpSpPr>
            <a:xfrm>
              <a:off x="7143768" y="3197211"/>
              <a:ext cx="1500198" cy="1874863"/>
              <a:chOff x="4929190" y="2982897"/>
              <a:chExt cx="1500198" cy="1874863"/>
            </a:xfrm>
          </p:grpSpPr>
          <p:sp>
            <p:nvSpPr>
              <p:cNvPr id="95" name="Овал 94"/>
              <p:cNvSpPr/>
              <p:nvPr/>
            </p:nvSpPr>
            <p:spPr>
              <a:xfrm>
                <a:off x="5143504" y="3143248"/>
                <a:ext cx="642942" cy="500066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?</a:t>
                </a:r>
              </a:p>
            </p:txBody>
          </p:sp>
          <p:sp>
            <p:nvSpPr>
              <p:cNvPr id="96" name="Полилиния 95"/>
              <p:cNvSpPr/>
              <p:nvPr/>
            </p:nvSpPr>
            <p:spPr>
              <a:xfrm>
                <a:off x="5477522" y="2982897"/>
                <a:ext cx="187911" cy="159798"/>
              </a:xfrm>
              <a:custGeom>
                <a:avLst/>
                <a:gdLst>
                  <a:gd name="connsiteX0" fmla="*/ 0 w 187911"/>
                  <a:gd name="connsiteY0" fmla="*/ 159798 h 159798"/>
                  <a:gd name="connsiteX1" fmla="*/ 159798 w 187911"/>
                  <a:gd name="connsiteY1" fmla="*/ 115410 h 159798"/>
                  <a:gd name="connsiteX2" fmla="*/ 168676 w 187911"/>
                  <a:gd name="connsiteY2" fmla="*/ 0 h 159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7911" h="159798">
                    <a:moveTo>
                      <a:pt x="0" y="159798"/>
                    </a:moveTo>
                    <a:cubicBezTo>
                      <a:pt x="65842" y="150920"/>
                      <a:pt x="131685" y="142043"/>
                      <a:pt x="159798" y="115410"/>
                    </a:cubicBezTo>
                    <a:cubicBezTo>
                      <a:pt x="187911" y="88777"/>
                      <a:pt x="178293" y="44388"/>
                      <a:pt x="168676" y="0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Полилиния 96"/>
              <p:cNvSpPr/>
              <p:nvPr/>
            </p:nvSpPr>
            <p:spPr>
              <a:xfrm>
                <a:off x="5286380" y="3639845"/>
                <a:ext cx="226653" cy="646411"/>
              </a:xfrm>
              <a:custGeom>
                <a:avLst/>
                <a:gdLst>
                  <a:gd name="connsiteX0" fmla="*/ 250054 w 285565"/>
                  <a:gd name="connsiteY0" fmla="*/ 0 h 667305"/>
                  <a:gd name="connsiteX1" fmla="*/ 250054 w 285565"/>
                  <a:gd name="connsiteY1" fmla="*/ 115409 h 667305"/>
                  <a:gd name="connsiteX2" fmla="*/ 36990 w 285565"/>
                  <a:gd name="connsiteY2" fmla="*/ 585926 h 667305"/>
                  <a:gd name="connsiteX3" fmla="*/ 28113 w 285565"/>
                  <a:gd name="connsiteY3" fmla="*/ 603681 h 667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5565" h="667305">
                    <a:moveTo>
                      <a:pt x="250054" y="0"/>
                    </a:moveTo>
                    <a:cubicBezTo>
                      <a:pt x="267809" y="8877"/>
                      <a:pt x="285565" y="17755"/>
                      <a:pt x="250054" y="115409"/>
                    </a:cubicBezTo>
                    <a:cubicBezTo>
                      <a:pt x="214543" y="213063"/>
                      <a:pt x="73980" y="504547"/>
                      <a:pt x="36990" y="585926"/>
                    </a:cubicBezTo>
                    <a:cubicBezTo>
                      <a:pt x="0" y="667305"/>
                      <a:pt x="14056" y="635493"/>
                      <a:pt x="28113" y="603681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8" name="Прямая соединительная линия 97"/>
              <p:cNvCxnSpPr>
                <a:stCxn id="97" idx="3"/>
              </p:cNvCxnSpPr>
              <p:nvPr/>
            </p:nvCxnSpPr>
            <p:spPr>
              <a:xfrm>
                <a:off x="5308693" y="4224624"/>
                <a:ext cx="120563" cy="2759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rot="10800000">
                <a:off x="5000628" y="4500570"/>
                <a:ext cx="428628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Полилиния 99"/>
              <p:cNvSpPr/>
              <p:nvPr/>
            </p:nvSpPr>
            <p:spPr>
              <a:xfrm>
                <a:off x="5326602" y="4240567"/>
                <a:ext cx="471996" cy="324035"/>
              </a:xfrm>
              <a:custGeom>
                <a:avLst/>
                <a:gdLst>
                  <a:gd name="connsiteX0" fmla="*/ 0 w 471996"/>
                  <a:gd name="connsiteY0" fmla="*/ 2959 h 324035"/>
                  <a:gd name="connsiteX1" fmla="*/ 346229 w 471996"/>
                  <a:gd name="connsiteY1" fmla="*/ 47348 h 324035"/>
                  <a:gd name="connsiteX2" fmla="*/ 452761 w 471996"/>
                  <a:gd name="connsiteY2" fmla="*/ 287045 h 324035"/>
                  <a:gd name="connsiteX3" fmla="*/ 461639 w 471996"/>
                  <a:gd name="connsiteY3" fmla="*/ 269289 h 324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1996" h="324035">
                    <a:moveTo>
                      <a:pt x="0" y="2959"/>
                    </a:moveTo>
                    <a:cubicBezTo>
                      <a:pt x="135384" y="1479"/>
                      <a:pt x="270769" y="0"/>
                      <a:pt x="346229" y="47348"/>
                    </a:cubicBezTo>
                    <a:cubicBezTo>
                      <a:pt x="421689" y="94696"/>
                      <a:pt x="433526" y="250055"/>
                      <a:pt x="452761" y="287045"/>
                    </a:cubicBezTo>
                    <a:cubicBezTo>
                      <a:pt x="471996" y="324035"/>
                      <a:pt x="466817" y="296662"/>
                      <a:pt x="461639" y="269289"/>
                    </a:cubicBezTo>
                  </a:path>
                </a:pathLst>
              </a:cu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Скругленный прямоугольник 100"/>
              <p:cNvSpPr/>
              <p:nvPr/>
            </p:nvSpPr>
            <p:spPr>
              <a:xfrm>
                <a:off x="4929190" y="4500570"/>
                <a:ext cx="285752" cy="357190"/>
              </a:xfrm>
              <a:prstGeom prst="roundRect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7</a:t>
                </a:r>
              </a:p>
            </p:txBody>
          </p:sp>
          <p:sp>
            <p:nvSpPr>
              <p:cNvPr id="102" name="Скругленный прямоугольник 101"/>
              <p:cNvSpPr/>
              <p:nvPr/>
            </p:nvSpPr>
            <p:spPr>
              <a:xfrm>
                <a:off x="5715008" y="4500570"/>
                <a:ext cx="285752" cy="357190"/>
              </a:xfrm>
              <a:prstGeom prst="roundRect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3</a:t>
                </a:r>
                <a:endPara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cxnSp>
            <p:nvCxnSpPr>
              <p:cNvPr id="103" name="Прямая соединительная линия 102"/>
              <p:cNvCxnSpPr>
                <a:stCxn id="97" idx="1"/>
              </p:cNvCxnSpPr>
              <p:nvPr/>
            </p:nvCxnSpPr>
            <p:spPr>
              <a:xfrm>
                <a:off x="5484848" y="3751640"/>
                <a:ext cx="158722" cy="17742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flipV="1">
                <a:off x="5643570" y="3786190"/>
                <a:ext cx="214314" cy="14287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>
                <a:stCxn id="97" idx="1"/>
              </p:cNvCxnSpPr>
              <p:nvPr/>
            </p:nvCxnSpPr>
            <p:spPr>
              <a:xfrm flipH="1">
                <a:off x="5214942" y="3751640"/>
                <a:ext cx="269906" cy="1059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>
                <a:off x="5214942" y="3857628"/>
                <a:ext cx="285752" cy="21431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Овал 106"/>
              <p:cNvSpPr/>
              <p:nvPr/>
            </p:nvSpPr>
            <p:spPr>
              <a:xfrm>
                <a:off x="5929322" y="4143380"/>
                <a:ext cx="500066" cy="357190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2</a:t>
                </a: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4929190" y="3143248"/>
              <a:ext cx="500066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4)</a:t>
              </a:r>
              <a:endParaRPr lang="ru-RU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14282" y="785794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5786" y="214290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Приёмы, способствующие развитию мышления</a:t>
            </a:r>
            <a:endParaRPr lang="ru-RU" sz="2000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5</a:t>
            </a:fld>
            <a:r>
              <a:rPr lang="ru-RU" dirty="0" smtClean="0"/>
              <a:t>/13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928670"/>
            <a:ext cx="3453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VI.</a:t>
            </a:r>
            <a:r>
              <a:rPr lang="ru-RU" b="1" dirty="0" smtClean="0"/>
              <a:t> Найти неизвестное число: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142844" y="1357298"/>
            <a:ext cx="1785950" cy="1785950"/>
            <a:chOff x="285720" y="1357298"/>
            <a:chExt cx="1785950" cy="1785950"/>
          </a:xfrm>
        </p:grpSpPr>
        <p:sp>
          <p:nvSpPr>
            <p:cNvPr id="11" name="TextBox 10"/>
            <p:cNvSpPr txBox="1"/>
            <p:nvPr/>
          </p:nvSpPr>
          <p:spPr>
            <a:xfrm>
              <a:off x="285720" y="1428736"/>
              <a:ext cx="500066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5) </a:t>
              </a:r>
              <a:endParaRPr lang="ru-RU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1000100" y="1357298"/>
              <a:ext cx="500066" cy="357190"/>
            </a:xfrm>
            <a:prstGeom prst="round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428596" y="2071678"/>
              <a:ext cx="500066" cy="428628"/>
            </a:xfrm>
            <a:prstGeom prst="round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17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1571604" y="2071678"/>
              <a:ext cx="500066" cy="428628"/>
            </a:xfrm>
            <a:prstGeom prst="round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13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1000100" y="2714620"/>
              <a:ext cx="500066" cy="428628"/>
            </a:xfrm>
            <a:prstGeom prst="round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10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19" name="Прямая соединительная линия 18"/>
            <p:cNvCxnSpPr>
              <a:stCxn id="14" idx="2"/>
              <a:endCxn id="17" idx="0"/>
            </p:cNvCxnSpPr>
            <p:nvPr/>
          </p:nvCxnSpPr>
          <p:spPr>
            <a:xfrm rot="5400000">
              <a:off x="750067" y="2214554"/>
              <a:ext cx="100013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Дуга 19"/>
            <p:cNvSpPr/>
            <p:nvPr/>
          </p:nvSpPr>
          <p:spPr>
            <a:xfrm>
              <a:off x="642910" y="1928802"/>
              <a:ext cx="1214446" cy="357190"/>
            </a:xfrm>
            <a:prstGeom prst="arc">
              <a:avLst>
                <a:gd name="adj1" fmla="val 10874820"/>
                <a:gd name="adj2" fmla="val 0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071670" y="1357298"/>
            <a:ext cx="1643074" cy="1785950"/>
            <a:chOff x="428596" y="1357298"/>
            <a:chExt cx="1643074" cy="1785950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1000100" y="1357298"/>
              <a:ext cx="500066" cy="357190"/>
            </a:xfrm>
            <a:prstGeom prst="round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?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428596" y="2071678"/>
              <a:ext cx="500066" cy="428628"/>
            </a:xfrm>
            <a:prstGeom prst="round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24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1571604" y="2071678"/>
              <a:ext cx="500066" cy="428628"/>
            </a:xfrm>
            <a:prstGeom prst="round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</a:t>
              </a:r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6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1000100" y="2714620"/>
              <a:ext cx="500066" cy="428628"/>
            </a:xfrm>
            <a:prstGeom prst="round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</a:t>
              </a:r>
            </a:p>
          </p:txBody>
        </p:sp>
        <p:cxnSp>
          <p:nvCxnSpPr>
            <p:cNvPr id="28" name="Прямая соединительная линия 27"/>
            <p:cNvCxnSpPr>
              <a:stCxn id="24" idx="2"/>
              <a:endCxn id="27" idx="0"/>
            </p:cNvCxnSpPr>
            <p:nvPr/>
          </p:nvCxnSpPr>
          <p:spPr>
            <a:xfrm rot="5400000">
              <a:off x="750067" y="2214554"/>
              <a:ext cx="100013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Дуга 28"/>
            <p:cNvSpPr/>
            <p:nvPr/>
          </p:nvSpPr>
          <p:spPr>
            <a:xfrm>
              <a:off x="642910" y="1928802"/>
              <a:ext cx="1214446" cy="357190"/>
            </a:xfrm>
            <a:prstGeom prst="arc">
              <a:avLst>
                <a:gd name="adj1" fmla="val 10874820"/>
                <a:gd name="adj2" fmla="val 0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786182" y="1500174"/>
            <a:ext cx="1714512" cy="1571636"/>
            <a:chOff x="4286248" y="1357298"/>
            <a:chExt cx="1714512" cy="1571636"/>
          </a:xfrm>
        </p:grpSpPr>
        <p:sp>
          <p:nvSpPr>
            <p:cNvPr id="30" name="TextBox 29"/>
            <p:cNvSpPr txBox="1"/>
            <p:nvPr/>
          </p:nvSpPr>
          <p:spPr>
            <a:xfrm>
              <a:off x="4286248" y="1428736"/>
              <a:ext cx="571504" cy="36933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6)</a:t>
              </a:r>
              <a:endParaRPr lang="ru-RU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929190" y="1357298"/>
              <a:ext cx="500066" cy="428628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15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929190" y="1928802"/>
              <a:ext cx="500066" cy="428628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5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357686" y="2500306"/>
              <a:ext cx="500066" cy="428628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500694" y="2500306"/>
              <a:ext cx="500066" cy="428628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36" name="Прямая соединительная линия 35"/>
            <p:cNvCxnSpPr>
              <a:stCxn id="31" idx="2"/>
              <a:endCxn id="32" idx="0"/>
            </p:cNvCxnSpPr>
            <p:nvPr/>
          </p:nvCxnSpPr>
          <p:spPr>
            <a:xfrm rot="5400000">
              <a:off x="5107785" y="1857364"/>
              <a:ext cx="142876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4822033" y="2393149"/>
              <a:ext cx="142876" cy="714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6200000" flipH="1">
              <a:off x="5393537" y="2393149"/>
              <a:ext cx="142876" cy="714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>
            <a:off x="5643570" y="1500174"/>
            <a:ext cx="1643074" cy="1571636"/>
            <a:chOff x="4357686" y="1357298"/>
            <a:chExt cx="1643074" cy="1571636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4929190" y="1357298"/>
              <a:ext cx="500066" cy="428628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77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929190" y="1928802"/>
              <a:ext cx="500066" cy="428628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7</a:t>
              </a: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357686" y="2500306"/>
              <a:ext cx="500066" cy="428628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5500694" y="2500306"/>
              <a:ext cx="500066" cy="428628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7</a:t>
              </a:r>
            </a:p>
          </p:txBody>
        </p:sp>
        <p:cxnSp>
          <p:nvCxnSpPr>
            <p:cNvPr id="48" name="Прямая соединительная линия 47"/>
            <p:cNvCxnSpPr>
              <a:stCxn id="44" idx="2"/>
              <a:endCxn id="45" idx="0"/>
            </p:cNvCxnSpPr>
            <p:nvPr/>
          </p:nvCxnSpPr>
          <p:spPr>
            <a:xfrm rot="5400000">
              <a:off x="5107785" y="1857364"/>
              <a:ext cx="142876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4822033" y="2393149"/>
              <a:ext cx="142876" cy="714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6200000" flipH="1">
              <a:off x="5393537" y="2393149"/>
              <a:ext cx="142876" cy="714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7429520" y="1509698"/>
            <a:ext cx="1643074" cy="1571636"/>
            <a:chOff x="4357686" y="1357298"/>
            <a:chExt cx="1643074" cy="1571636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4929190" y="1357298"/>
              <a:ext cx="500066" cy="428628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90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929190" y="1928802"/>
              <a:ext cx="500066" cy="428628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?</a:t>
              </a: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357686" y="2500306"/>
              <a:ext cx="500066" cy="428628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7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5500694" y="2500306"/>
              <a:ext cx="500066" cy="428628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</a:t>
              </a:r>
            </a:p>
          </p:txBody>
        </p:sp>
        <p:cxnSp>
          <p:nvCxnSpPr>
            <p:cNvPr id="56" name="Прямая соединительная линия 55"/>
            <p:cNvCxnSpPr>
              <a:stCxn id="52" idx="2"/>
              <a:endCxn id="53" idx="0"/>
            </p:cNvCxnSpPr>
            <p:nvPr/>
          </p:nvCxnSpPr>
          <p:spPr>
            <a:xfrm rot="5400000">
              <a:off x="5107785" y="1857364"/>
              <a:ext cx="142876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4822033" y="2393149"/>
              <a:ext cx="142876" cy="714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6200000" flipH="1">
              <a:off x="5393537" y="2393149"/>
              <a:ext cx="142876" cy="714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214282" y="392906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7)</a:t>
            </a:r>
            <a:endParaRPr lang="ru-RU" dirty="0"/>
          </a:p>
        </p:txBody>
      </p:sp>
      <p:grpSp>
        <p:nvGrpSpPr>
          <p:cNvPr id="66" name="Группа 65"/>
          <p:cNvGrpSpPr/>
          <p:nvPr/>
        </p:nvGrpSpPr>
        <p:grpSpPr>
          <a:xfrm>
            <a:off x="285720" y="4000504"/>
            <a:ext cx="2643206" cy="1643074"/>
            <a:chOff x="285720" y="4000504"/>
            <a:chExt cx="2643206" cy="1643074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285720" y="4572008"/>
              <a:ext cx="1928826" cy="571504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</a:t>
              </a:r>
              <a:endPara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20" y="5143512"/>
              <a:ext cx="571504" cy="500066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13</a:t>
              </a:r>
              <a:endPara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2" name="Овал 61"/>
            <p:cNvSpPr/>
            <p:nvPr/>
          </p:nvSpPr>
          <p:spPr>
            <a:xfrm>
              <a:off x="1000100" y="5143512"/>
              <a:ext cx="571504" cy="500066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14</a:t>
              </a:r>
              <a:endPara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3" name="Овал 62"/>
            <p:cNvSpPr/>
            <p:nvPr/>
          </p:nvSpPr>
          <p:spPr>
            <a:xfrm>
              <a:off x="1714480" y="5143512"/>
              <a:ext cx="571504" cy="500066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20</a:t>
              </a:r>
              <a:endPara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2357422" y="4000504"/>
              <a:ext cx="500066" cy="1143008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</a:t>
              </a:r>
              <a:endPara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5" name="Овал 64"/>
            <p:cNvSpPr/>
            <p:nvPr/>
          </p:nvSpPr>
          <p:spPr>
            <a:xfrm>
              <a:off x="2357422" y="5143512"/>
              <a:ext cx="571504" cy="500066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3500430" y="4000504"/>
            <a:ext cx="2643206" cy="1643074"/>
            <a:chOff x="285720" y="4000504"/>
            <a:chExt cx="2643206" cy="1643074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285720" y="4572008"/>
              <a:ext cx="1928826" cy="571504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</a:t>
              </a:r>
              <a:endPara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285720" y="5143512"/>
              <a:ext cx="571504" cy="500066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7</a:t>
              </a:r>
            </a:p>
          </p:txBody>
        </p:sp>
        <p:sp>
          <p:nvSpPr>
            <p:cNvPr id="70" name="Овал 69"/>
            <p:cNvSpPr/>
            <p:nvPr/>
          </p:nvSpPr>
          <p:spPr>
            <a:xfrm>
              <a:off x="1000100" y="5143512"/>
              <a:ext cx="571504" cy="500066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14</a:t>
              </a:r>
              <a:endPara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1" name="Овал 70"/>
            <p:cNvSpPr/>
            <p:nvPr/>
          </p:nvSpPr>
          <p:spPr>
            <a:xfrm>
              <a:off x="1714480" y="5143512"/>
              <a:ext cx="571504" cy="500066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5</a:t>
              </a: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2357422" y="4000504"/>
              <a:ext cx="500066" cy="1143008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?</a:t>
              </a:r>
            </a:p>
          </p:txBody>
        </p:sp>
        <p:sp>
          <p:nvSpPr>
            <p:cNvPr id="73" name="Овал 72"/>
            <p:cNvSpPr/>
            <p:nvPr/>
          </p:nvSpPr>
          <p:spPr>
            <a:xfrm>
              <a:off x="2357422" y="5143512"/>
              <a:ext cx="571504" cy="500066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8</a:t>
              </a:r>
              <a:endPara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14282" y="785794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5786" y="214290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Развитие пространственного воображения</a:t>
            </a:r>
            <a:endParaRPr lang="ru-RU" sz="2000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6</a:t>
            </a:fld>
            <a:r>
              <a:rPr lang="ru-RU" dirty="0" smtClean="0"/>
              <a:t>/13</a:t>
            </a:r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857232"/>
            <a:ext cx="37147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I.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Найти цифры и записать их.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pic>
        <p:nvPicPr>
          <p:cNvPr id="6" name="Рисунок 5" descr="внимание 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00034" y="1214422"/>
            <a:ext cx="2928958" cy="3214710"/>
          </a:xfrm>
          <a:prstGeom prst="rect">
            <a:avLst/>
          </a:prstGeom>
        </p:spPr>
      </p:pic>
      <p:pic>
        <p:nvPicPr>
          <p:cNvPr id="8" name="Рисунок 7" descr="внимание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143504" y="357166"/>
            <a:ext cx="2286016" cy="457203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00496" y="857232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mbria" pitchFamily="18" charset="0"/>
              </a:rPr>
              <a:t>II.</a:t>
            </a:r>
            <a:r>
              <a:rPr lang="ru-RU" b="1" dirty="0" smtClean="0">
                <a:latin typeface="Cambria" pitchFamily="18" charset="0"/>
              </a:rPr>
              <a:t> Посчитать сколько окружностей, треугольников и квадратов.</a:t>
            </a:r>
            <a:endParaRPr lang="ru-RU" b="1" dirty="0">
              <a:latin typeface="Cambria" pitchFamily="18" charset="0"/>
            </a:endParaRPr>
          </a:p>
        </p:txBody>
      </p:sp>
      <p:pic>
        <p:nvPicPr>
          <p:cNvPr id="12" name="Рисунок 11" descr="http://ped-kopilka.ru/images/photos/0188fc0709607e6ddd2afc4382c4b3e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3786190"/>
            <a:ext cx="328614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14282" y="785794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5786" y="214290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Развитие пространственного воображения</a:t>
            </a:r>
            <a:endParaRPr lang="ru-RU" sz="2000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7</a:t>
            </a:fld>
            <a:r>
              <a:rPr lang="ru-RU" dirty="0" smtClean="0"/>
              <a:t>/13</a:t>
            </a:r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2844" y="857232"/>
            <a:ext cx="87868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III.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Найти </a:t>
            </a:r>
            <a:r>
              <a:rPr lang="ru-RU" b="1" dirty="0" smtClean="0">
                <a:solidFill>
                  <a:srgbClr val="0000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неизвестное число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571472" y="1285860"/>
            <a:ext cx="571504" cy="500860"/>
            <a:chOff x="428596" y="1285860"/>
            <a:chExt cx="571504" cy="50086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428596" y="1285860"/>
              <a:ext cx="571504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464315" y="1535893"/>
              <a:ext cx="500066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 rot="10800000">
            <a:off x="1571604" y="1214422"/>
            <a:ext cx="571504" cy="500860"/>
            <a:chOff x="428596" y="1285860"/>
            <a:chExt cx="571504" cy="500860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428596" y="1285860"/>
              <a:ext cx="571504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464315" y="1535893"/>
              <a:ext cx="500066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500034" y="185736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b="1" dirty="0" smtClean="0"/>
              <a:t>9                  ?</a:t>
            </a:r>
            <a:endParaRPr lang="ru-RU" b="1" dirty="0"/>
          </a:p>
        </p:txBody>
      </p:sp>
      <p:grpSp>
        <p:nvGrpSpPr>
          <p:cNvPr id="82" name="Группа 81"/>
          <p:cNvGrpSpPr/>
          <p:nvPr/>
        </p:nvGrpSpPr>
        <p:grpSpPr>
          <a:xfrm>
            <a:off x="5143504" y="857232"/>
            <a:ext cx="1143008" cy="1714512"/>
            <a:chOff x="4357686" y="1000108"/>
            <a:chExt cx="1143008" cy="1714512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4357686" y="1000108"/>
              <a:ext cx="1071570" cy="785818"/>
              <a:chOff x="285720" y="4000504"/>
              <a:chExt cx="2643206" cy="1643074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285720" y="4572008"/>
                <a:ext cx="1928826" cy="571504"/>
              </a:xfrm>
              <a:prstGeom prst="rect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285720" y="5143512"/>
                <a:ext cx="571504" cy="500066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1000100" y="5143512"/>
                <a:ext cx="571504" cy="500066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1714480" y="5143512"/>
                <a:ext cx="571504" cy="500066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2357422" y="4000504"/>
                <a:ext cx="500066" cy="1143008"/>
              </a:xfrm>
              <a:prstGeom prst="rect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2357422" y="5143512"/>
                <a:ext cx="571504" cy="500066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 flipH="1">
              <a:off x="4429124" y="1928802"/>
              <a:ext cx="1071570" cy="785818"/>
              <a:chOff x="285720" y="4000504"/>
              <a:chExt cx="2643206" cy="1643074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285720" y="4572008"/>
                <a:ext cx="1928826" cy="571504"/>
              </a:xfrm>
              <a:prstGeom prst="rect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7" name="Овал 26"/>
              <p:cNvSpPr/>
              <p:nvPr/>
            </p:nvSpPr>
            <p:spPr>
              <a:xfrm>
                <a:off x="285720" y="5143512"/>
                <a:ext cx="571504" cy="500066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1000100" y="5143512"/>
                <a:ext cx="571504" cy="500066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1714480" y="5143512"/>
                <a:ext cx="571504" cy="500066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2357422" y="4000504"/>
                <a:ext cx="500066" cy="1143008"/>
              </a:xfrm>
              <a:prstGeom prst="rect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2357422" y="5143512"/>
                <a:ext cx="571504" cy="500066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7286644" y="1000108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356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   ?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42844" y="12144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357686" y="120228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42844" y="2571744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 pitchFamily="18" charset="0"/>
              </a:rPr>
              <a:t>IV. </a:t>
            </a:r>
            <a:r>
              <a:rPr lang="ru-RU" b="1" dirty="0" smtClean="0">
                <a:latin typeface="Cambria" pitchFamily="18" charset="0"/>
              </a:rPr>
              <a:t>Найти неизвестный рисунок.</a:t>
            </a:r>
            <a:endParaRPr lang="ru-RU" b="1" dirty="0">
              <a:latin typeface="Cambria" pitchFamily="18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642910" y="2928934"/>
            <a:ext cx="1928826" cy="1573224"/>
            <a:chOff x="571472" y="3286124"/>
            <a:chExt cx="1928826" cy="1573224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>
              <a:off x="571472" y="3500438"/>
              <a:ext cx="785818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571472" y="3856040"/>
              <a:ext cx="785818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38"/>
            <p:cNvSpPr/>
            <p:nvPr/>
          </p:nvSpPr>
          <p:spPr>
            <a:xfrm>
              <a:off x="1928794" y="3286124"/>
              <a:ext cx="428628" cy="357190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928794" y="3714752"/>
              <a:ext cx="428628" cy="357190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391289" y="4534701"/>
              <a:ext cx="64453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605603" y="4536289"/>
              <a:ext cx="64453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821505" y="4536289"/>
              <a:ext cx="64453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928794" y="4357694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accent6"/>
                  </a:solidFill>
                </a:rPr>
                <a:t> </a:t>
              </a:r>
              <a:r>
                <a:rPr lang="ru-RU" sz="2400" b="1" dirty="0" smtClean="0"/>
                <a:t>?</a:t>
              </a:r>
              <a:endParaRPr lang="ru-RU" sz="2400" b="1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42844" y="3000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357686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grpSp>
        <p:nvGrpSpPr>
          <p:cNvPr id="72" name="Группа 71"/>
          <p:cNvGrpSpPr/>
          <p:nvPr/>
        </p:nvGrpSpPr>
        <p:grpSpPr>
          <a:xfrm>
            <a:off x="5214942" y="2714620"/>
            <a:ext cx="2714644" cy="1573224"/>
            <a:chOff x="3786182" y="3000372"/>
            <a:chExt cx="2714644" cy="1573224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 rot="16200000" flipH="1">
              <a:off x="3857620" y="3214686"/>
              <a:ext cx="571504" cy="2857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 flipH="1" flipV="1">
              <a:off x="4179091" y="3178967"/>
              <a:ext cx="571504" cy="35719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4000496" y="3643314"/>
              <a:ext cx="64294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Равнобедренный треугольник 59"/>
            <p:cNvSpPr/>
            <p:nvPr/>
          </p:nvSpPr>
          <p:spPr>
            <a:xfrm>
              <a:off x="5715008" y="3000372"/>
              <a:ext cx="714380" cy="642942"/>
            </a:xfrm>
            <a:prstGeom prst="triangl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Дуга 60"/>
            <p:cNvSpPr/>
            <p:nvPr/>
          </p:nvSpPr>
          <p:spPr>
            <a:xfrm rot="5400000">
              <a:off x="3786182" y="3643314"/>
              <a:ext cx="928694" cy="928694"/>
            </a:xfrm>
            <a:prstGeom prst="arc">
              <a:avLst>
                <a:gd name="adj1" fmla="val 16200000"/>
                <a:gd name="adj2" fmla="val 5310307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3" name="Прямая соединительная линия 62"/>
            <p:cNvCxnSpPr/>
            <p:nvPr/>
          </p:nvCxnSpPr>
          <p:spPr>
            <a:xfrm>
              <a:off x="3786182" y="4572008"/>
              <a:ext cx="928694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5786446" y="4071942"/>
              <a:ext cx="714380" cy="46166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   </a:t>
              </a:r>
              <a:r>
                <a:rPr lang="ru-RU" sz="2400" b="1" dirty="0" smtClean="0"/>
                <a:t>?</a:t>
              </a:r>
              <a:endParaRPr lang="ru-RU" sz="2400" b="1" dirty="0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785786" y="4714884"/>
            <a:ext cx="3429024" cy="1857388"/>
            <a:chOff x="785786" y="4857760"/>
            <a:chExt cx="3429024" cy="1857388"/>
          </a:xfrm>
        </p:grpSpPr>
        <p:sp>
          <p:nvSpPr>
            <p:cNvPr id="71" name="Дуга 70"/>
            <p:cNvSpPr/>
            <p:nvPr/>
          </p:nvSpPr>
          <p:spPr>
            <a:xfrm rot="16200000" flipV="1">
              <a:off x="785786" y="5000636"/>
              <a:ext cx="928694" cy="928694"/>
            </a:xfrm>
            <a:prstGeom prst="arc">
              <a:avLst>
                <a:gd name="adj1" fmla="val 16200000"/>
                <a:gd name="adj2" fmla="val 5310307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Дуга 72"/>
            <p:cNvSpPr/>
            <p:nvPr/>
          </p:nvSpPr>
          <p:spPr>
            <a:xfrm rot="16200000" flipV="1">
              <a:off x="1714481" y="5000636"/>
              <a:ext cx="928694" cy="928694"/>
            </a:xfrm>
            <a:prstGeom prst="arc">
              <a:avLst>
                <a:gd name="adj1" fmla="val 16200000"/>
                <a:gd name="adj2" fmla="val 5310307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3286116" y="4857760"/>
              <a:ext cx="928694" cy="857256"/>
            </a:xfrm>
            <a:prstGeom prst="ellipse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>
              <a:off x="785786" y="5715016"/>
              <a:ext cx="785818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>
              <a:off x="1321571" y="5965049"/>
              <a:ext cx="500066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1571604" y="6215082"/>
              <a:ext cx="785818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5400000">
              <a:off x="2108183" y="6464321"/>
              <a:ext cx="500066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3428992" y="6072206"/>
              <a:ext cx="714380" cy="46166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   </a:t>
              </a:r>
              <a:r>
                <a:rPr lang="ru-RU" sz="2400" b="1" dirty="0" smtClean="0"/>
                <a:t>?</a:t>
              </a:r>
              <a:endParaRPr lang="ru-RU" sz="2400" b="1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142844" y="47148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4429124" y="46434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</a:t>
            </a:r>
            <a:endParaRPr lang="ru-RU" dirty="0"/>
          </a:p>
        </p:txBody>
      </p:sp>
      <p:grpSp>
        <p:nvGrpSpPr>
          <p:cNvPr id="129" name="Группа 128"/>
          <p:cNvGrpSpPr/>
          <p:nvPr/>
        </p:nvGrpSpPr>
        <p:grpSpPr>
          <a:xfrm>
            <a:off x="5357818" y="4713296"/>
            <a:ext cx="2500330" cy="1930414"/>
            <a:chOff x="5357818" y="4713296"/>
            <a:chExt cx="2500330" cy="1930414"/>
          </a:xfrm>
        </p:grpSpPr>
        <p:sp>
          <p:nvSpPr>
            <p:cNvPr id="90" name="TextBox 89"/>
            <p:cNvSpPr txBox="1"/>
            <p:nvPr/>
          </p:nvSpPr>
          <p:spPr>
            <a:xfrm>
              <a:off x="7143768" y="6000768"/>
              <a:ext cx="714380" cy="46166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   </a:t>
              </a:r>
              <a:r>
                <a:rPr lang="ru-RU" sz="2400" b="1" dirty="0" smtClean="0"/>
                <a:t>?</a:t>
              </a:r>
              <a:endParaRPr lang="ru-RU" sz="2400" b="1" dirty="0"/>
            </a:p>
          </p:txBody>
        </p:sp>
        <p:grpSp>
          <p:nvGrpSpPr>
            <p:cNvPr id="112" name="Группа 111"/>
            <p:cNvGrpSpPr/>
            <p:nvPr/>
          </p:nvGrpSpPr>
          <p:grpSpPr>
            <a:xfrm>
              <a:off x="5357818" y="5786454"/>
              <a:ext cx="500066" cy="857256"/>
              <a:chOff x="5357818" y="5786454"/>
              <a:chExt cx="571504" cy="1143008"/>
            </a:xfrm>
          </p:grpSpPr>
          <p:grpSp>
            <p:nvGrpSpPr>
              <p:cNvPr id="98" name="Группа 97"/>
              <p:cNvGrpSpPr/>
              <p:nvPr/>
            </p:nvGrpSpPr>
            <p:grpSpPr>
              <a:xfrm flipV="1">
                <a:off x="5357818" y="5786454"/>
                <a:ext cx="571504" cy="571504"/>
                <a:chOff x="5214942" y="5857892"/>
                <a:chExt cx="642942" cy="571504"/>
              </a:xfrm>
            </p:grpSpPr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 rot="16200000" flipH="1">
                  <a:off x="5072066" y="6000768"/>
                  <a:ext cx="571504" cy="28575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 rot="5400000" flipH="1" flipV="1">
                  <a:off x="5393537" y="5965049"/>
                  <a:ext cx="571504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" name="Группа 101"/>
              <p:cNvGrpSpPr/>
              <p:nvPr/>
            </p:nvGrpSpPr>
            <p:grpSpPr>
              <a:xfrm>
                <a:off x="5357818" y="6357958"/>
                <a:ext cx="571504" cy="571504"/>
                <a:chOff x="5214942" y="4929198"/>
                <a:chExt cx="571504" cy="428628"/>
              </a:xfrm>
            </p:grpSpPr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 rot="16200000" flipH="1">
                  <a:off x="5143504" y="5000636"/>
                  <a:ext cx="428628" cy="28575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 rot="5400000" flipH="1" flipV="1">
                  <a:off x="5429256" y="5000636"/>
                  <a:ext cx="428628" cy="28575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6" name="Группа 105"/>
            <p:cNvGrpSpPr/>
            <p:nvPr/>
          </p:nvGrpSpPr>
          <p:grpSpPr>
            <a:xfrm flipV="1">
              <a:off x="5357818" y="5286388"/>
              <a:ext cx="500066" cy="357190"/>
              <a:chOff x="5214942" y="5857892"/>
              <a:chExt cx="642942" cy="571504"/>
            </a:xfrm>
          </p:grpSpPr>
          <p:cxnSp>
            <p:nvCxnSpPr>
              <p:cNvPr id="107" name="Прямая соединительная линия 106"/>
              <p:cNvCxnSpPr/>
              <p:nvPr/>
            </p:nvCxnSpPr>
            <p:spPr>
              <a:xfrm rot="16200000" flipH="1">
                <a:off x="5072066" y="6000768"/>
                <a:ext cx="571504" cy="28575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 rot="5400000" flipH="1" flipV="1">
                <a:off x="5393537" y="5965049"/>
                <a:ext cx="571504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Группа 108"/>
            <p:cNvGrpSpPr/>
            <p:nvPr/>
          </p:nvGrpSpPr>
          <p:grpSpPr>
            <a:xfrm>
              <a:off x="5357818" y="4714884"/>
              <a:ext cx="500066" cy="428628"/>
              <a:chOff x="5214942" y="4929198"/>
              <a:chExt cx="571504" cy="428628"/>
            </a:xfrm>
          </p:grpSpPr>
          <p:cxnSp>
            <p:nvCxnSpPr>
              <p:cNvPr id="110" name="Прямая соединительная линия 109"/>
              <p:cNvCxnSpPr/>
              <p:nvPr/>
            </p:nvCxnSpPr>
            <p:spPr>
              <a:xfrm rot="16200000" flipH="1">
                <a:off x="5143504" y="5000636"/>
                <a:ext cx="428628" cy="28575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 rot="5400000" flipH="1" flipV="1">
                <a:off x="5429256" y="5000636"/>
                <a:ext cx="428628" cy="28575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Группа 123"/>
            <p:cNvGrpSpPr/>
            <p:nvPr/>
          </p:nvGrpSpPr>
          <p:grpSpPr>
            <a:xfrm flipV="1">
              <a:off x="7142974" y="4713296"/>
              <a:ext cx="500860" cy="430216"/>
              <a:chOff x="7142974" y="4572008"/>
              <a:chExt cx="500860" cy="430216"/>
            </a:xfrm>
          </p:grpSpPr>
          <p:cxnSp>
            <p:nvCxnSpPr>
              <p:cNvPr id="114" name="Прямая соединительная линия 113"/>
              <p:cNvCxnSpPr/>
              <p:nvPr/>
            </p:nvCxnSpPr>
            <p:spPr>
              <a:xfrm rot="5400000">
                <a:off x="6929454" y="4786322"/>
                <a:ext cx="428628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 rot="5400000">
                <a:off x="7428725" y="4785528"/>
                <a:ext cx="428628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>
                <a:off x="7143768" y="5000636"/>
                <a:ext cx="500066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Группа 124"/>
            <p:cNvGrpSpPr/>
            <p:nvPr/>
          </p:nvGrpSpPr>
          <p:grpSpPr>
            <a:xfrm>
              <a:off x="7143768" y="5286388"/>
              <a:ext cx="500860" cy="430216"/>
              <a:chOff x="7142974" y="4572008"/>
              <a:chExt cx="500860" cy="430216"/>
            </a:xfrm>
          </p:grpSpPr>
          <p:cxnSp>
            <p:nvCxnSpPr>
              <p:cNvPr id="126" name="Прямая соединительная линия 125"/>
              <p:cNvCxnSpPr/>
              <p:nvPr/>
            </p:nvCxnSpPr>
            <p:spPr>
              <a:xfrm rot="5400000">
                <a:off x="6929454" y="4786322"/>
                <a:ext cx="428628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/>
              <p:cNvCxnSpPr/>
              <p:nvPr/>
            </p:nvCxnSpPr>
            <p:spPr>
              <a:xfrm rot="5400000">
                <a:off x="7428725" y="4785528"/>
                <a:ext cx="428628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/>
              <p:cNvCxnSpPr/>
              <p:nvPr/>
            </p:nvCxnSpPr>
            <p:spPr>
              <a:xfrm>
                <a:off x="7143768" y="5000636"/>
                <a:ext cx="500066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14282" y="785794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5786" y="214290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Развитие пространственного воображения</a:t>
            </a:r>
            <a:endParaRPr lang="ru-RU" sz="2000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8</a:t>
            </a:fld>
            <a:r>
              <a:rPr lang="ru-RU" dirty="0" smtClean="0"/>
              <a:t>/13</a:t>
            </a:r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2844" y="857232"/>
            <a:ext cx="87868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V.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Исключить лишнюю фигуру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285720" y="1559470"/>
            <a:ext cx="3429024" cy="1012274"/>
            <a:chOff x="285720" y="1357298"/>
            <a:chExt cx="3429024" cy="101227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1713686" y="1357298"/>
              <a:ext cx="357984" cy="503242"/>
              <a:chOff x="1070744" y="1284272"/>
              <a:chExt cx="357984" cy="503242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 rot="5400000">
                <a:off x="820711" y="1535893"/>
                <a:ext cx="500860" cy="7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1071538" y="1785926"/>
                <a:ext cx="35719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 flipH="1" flipV="1">
                <a:off x="1356496" y="1714488"/>
                <a:ext cx="143670" cy="7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>
                <a:off x="1214414" y="1641461"/>
                <a:ext cx="214314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 flipH="1" flipV="1">
                <a:off x="1035025" y="1464455"/>
                <a:ext cx="357984" cy="7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1071538" y="1284272"/>
                <a:ext cx="142876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Группа 28"/>
            <p:cNvGrpSpPr/>
            <p:nvPr/>
          </p:nvGrpSpPr>
          <p:grpSpPr>
            <a:xfrm rot="9874880">
              <a:off x="1081725" y="1395831"/>
              <a:ext cx="357984" cy="503242"/>
              <a:chOff x="1070744" y="1284272"/>
              <a:chExt cx="357984" cy="503242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820711" y="1535893"/>
                <a:ext cx="500860" cy="7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1071538" y="1785926"/>
                <a:ext cx="35719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 flipH="1" flipV="1">
                <a:off x="1356496" y="1714488"/>
                <a:ext cx="143670" cy="7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10800000">
                <a:off x="1214414" y="1641461"/>
                <a:ext cx="214314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 flipH="1" flipV="1">
                <a:off x="1035025" y="1464455"/>
                <a:ext cx="357984" cy="7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1071538" y="1284272"/>
                <a:ext cx="142876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Группа 35"/>
            <p:cNvGrpSpPr/>
            <p:nvPr/>
          </p:nvGrpSpPr>
          <p:grpSpPr>
            <a:xfrm rot="16200000">
              <a:off x="2355437" y="1427545"/>
              <a:ext cx="357984" cy="503242"/>
              <a:chOff x="1070744" y="1284272"/>
              <a:chExt cx="357984" cy="503242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820711" y="1535893"/>
                <a:ext cx="500860" cy="7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1071538" y="1785926"/>
                <a:ext cx="35719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 flipH="1" flipV="1">
                <a:off x="1356496" y="1714488"/>
                <a:ext cx="143670" cy="7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10800000">
                <a:off x="1214414" y="1641461"/>
                <a:ext cx="214314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 flipH="1" flipV="1">
                <a:off x="1035025" y="1464455"/>
                <a:ext cx="357984" cy="7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1071538" y="1284272"/>
                <a:ext cx="142876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Группа 42"/>
            <p:cNvGrpSpPr/>
            <p:nvPr/>
          </p:nvGrpSpPr>
          <p:grpSpPr>
            <a:xfrm rot="6505453">
              <a:off x="3097582" y="1427545"/>
              <a:ext cx="357984" cy="503242"/>
              <a:chOff x="1070744" y="1284272"/>
              <a:chExt cx="357984" cy="503242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820711" y="1535893"/>
                <a:ext cx="500860" cy="794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1071538" y="1785926"/>
                <a:ext cx="35719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 flipH="1" flipV="1">
                <a:off x="1356496" y="1714488"/>
                <a:ext cx="143670" cy="7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10800000">
                <a:off x="1214414" y="1641461"/>
                <a:ext cx="214314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 flipH="1" flipV="1">
                <a:off x="1035025" y="1464455"/>
                <a:ext cx="357984" cy="7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1071538" y="1284272"/>
                <a:ext cx="142876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Группа 49"/>
            <p:cNvGrpSpPr/>
            <p:nvPr/>
          </p:nvGrpSpPr>
          <p:grpSpPr>
            <a:xfrm rot="1390422" flipH="1">
              <a:off x="414663" y="1357298"/>
              <a:ext cx="357984" cy="503242"/>
              <a:chOff x="1070744" y="1284272"/>
              <a:chExt cx="357984" cy="503242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820711" y="1535893"/>
                <a:ext cx="500860" cy="7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1071538" y="1785926"/>
                <a:ext cx="35719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 flipH="1" flipV="1">
                <a:off x="1356496" y="1714488"/>
                <a:ext cx="143670" cy="7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10800000">
                <a:off x="1214414" y="1641461"/>
                <a:ext cx="214314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 flipH="1" flipV="1">
                <a:off x="1035025" y="1464455"/>
                <a:ext cx="357984" cy="79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1071538" y="1284272"/>
                <a:ext cx="142876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285720" y="2000240"/>
              <a:ext cx="3429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 1.           2.         3.         4.           5.</a:t>
              </a:r>
              <a:endParaRPr lang="ru-RU" b="1" dirty="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42844" y="11429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4357686" y="120228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grpSp>
        <p:nvGrpSpPr>
          <p:cNvPr id="71" name="Группа 70"/>
          <p:cNvGrpSpPr/>
          <p:nvPr/>
        </p:nvGrpSpPr>
        <p:grpSpPr>
          <a:xfrm>
            <a:off x="7786710" y="1357298"/>
            <a:ext cx="428628" cy="785818"/>
            <a:chOff x="5143504" y="1357298"/>
            <a:chExt cx="428628" cy="785818"/>
          </a:xfrm>
        </p:grpSpPr>
        <p:sp>
          <p:nvSpPr>
            <p:cNvPr id="61" name="Прямоугольник 60"/>
            <p:cNvSpPr/>
            <p:nvPr/>
          </p:nvSpPr>
          <p:spPr>
            <a:xfrm>
              <a:off x="5143504" y="1357298"/>
              <a:ext cx="428628" cy="785818"/>
            </a:xfrm>
            <a:prstGeom prst="rect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3" name="Прямая соединительная линия 62"/>
            <p:cNvCxnSpPr/>
            <p:nvPr/>
          </p:nvCxnSpPr>
          <p:spPr>
            <a:xfrm rot="5400000">
              <a:off x="5216133" y="1572009"/>
              <a:ext cx="141288" cy="7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5400000">
              <a:off x="5216133" y="1928405"/>
              <a:ext cx="14208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5214942" y="1927214"/>
              <a:ext cx="142876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Прямоугольный треугольник 69"/>
            <p:cNvSpPr/>
            <p:nvPr/>
          </p:nvSpPr>
          <p:spPr>
            <a:xfrm rot="16200000" flipH="1">
              <a:off x="5357818" y="1428736"/>
              <a:ext cx="285752" cy="142876"/>
            </a:xfrm>
            <a:prstGeom prst="rtTriangle">
              <a:avLst/>
            </a:prstGeom>
            <a:ln w="25400"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</p:grpSp>
      <p:grpSp>
        <p:nvGrpSpPr>
          <p:cNvPr id="72" name="Группа 71"/>
          <p:cNvGrpSpPr/>
          <p:nvPr/>
        </p:nvGrpSpPr>
        <p:grpSpPr>
          <a:xfrm rot="1747367">
            <a:off x="5050813" y="1374105"/>
            <a:ext cx="428628" cy="785818"/>
            <a:chOff x="5143504" y="1357298"/>
            <a:chExt cx="428628" cy="785818"/>
          </a:xfrm>
        </p:grpSpPr>
        <p:sp>
          <p:nvSpPr>
            <p:cNvPr id="73" name="Прямоугольник 72"/>
            <p:cNvSpPr/>
            <p:nvPr/>
          </p:nvSpPr>
          <p:spPr>
            <a:xfrm>
              <a:off x="5143504" y="1357298"/>
              <a:ext cx="428628" cy="785818"/>
            </a:xfrm>
            <a:prstGeom prst="rect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4" name="Прямая соединительная линия 73"/>
            <p:cNvCxnSpPr/>
            <p:nvPr/>
          </p:nvCxnSpPr>
          <p:spPr>
            <a:xfrm rot="5400000">
              <a:off x="5216133" y="1572009"/>
              <a:ext cx="141288" cy="7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5400000">
              <a:off x="5216133" y="1928405"/>
              <a:ext cx="14208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5214942" y="1927214"/>
              <a:ext cx="142876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Прямоугольный треугольник 76"/>
            <p:cNvSpPr/>
            <p:nvPr/>
          </p:nvSpPr>
          <p:spPr>
            <a:xfrm rot="16200000" flipH="1">
              <a:off x="5357818" y="1428736"/>
              <a:ext cx="285752" cy="142876"/>
            </a:xfrm>
            <a:prstGeom prst="rtTriangle">
              <a:avLst/>
            </a:prstGeom>
            <a:ln w="25400"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</p:grpSp>
      <p:grpSp>
        <p:nvGrpSpPr>
          <p:cNvPr id="78" name="Группа 77"/>
          <p:cNvGrpSpPr/>
          <p:nvPr/>
        </p:nvGrpSpPr>
        <p:grpSpPr>
          <a:xfrm rot="10800000">
            <a:off x="6000760" y="1357298"/>
            <a:ext cx="428628" cy="785818"/>
            <a:chOff x="5143504" y="1357298"/>
            <a:chExt cx="428628" cy="785818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5143504" y="1357298"/>
              <a:ext cx="428628" cy="785818"/>
            </a:xfrm>
            <a:prstGeom prst="rect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0" name="Прямая соединительная линия 79"/>
            <p:cNvCxnSpPr/>
            <p:nvPr/>
          </p:nvCxnSpPr>
          <p:spPr>
            <a:xfrm rot="5400000">
              <a:off x="5216133" y="1572009"/>
              <a:ext cx="141288" cy="7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5400000">
              <a:off x="5216133" y="1928405"/>
              <a:ext cx="14208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>
              <a:off x="5214942" y="1927214"/>
              <a:ext cx="142876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Прямоугольный треугольник 82"/>
            <p:cNvSpPr/>
            <p:nvPr/>
          </p:nvSpPr>
          <p:spPr>
            <a:xfrm rot="16200000" flipH="1">
              <a:off x="5357818" y="1428736"/>
              <a:ext cx="285752" cy="142876"/>
            </a:xfrm>
            <a:prstGeom prst="rtTriangle">
              <a:avLst/>
            </a:prstGeom>
            <a:ln w="25400"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6929453" y="1357297"/>
            <a:ext cx="428629" cy="785819"/>
            <a:chOff x="6643702" y="1357297"/>
            <a:chExt cx="428629" cy="785819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6643702" y="1357297"/>
              <a:ext cx="428628" cy="785818"/>
            </a:xfrm>
            <a:prstGeom prst="rect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 rot="5400000">
              <a:off x="6716331" y="1572008"/>
              <a:ext cx="141288" cy="7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5400000">
              <a:off x="6716330" y="1928405"/>
              <a:ext cx="14208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6715139" y="1927213"/>
              <a:ext cx="142876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Прямоугольный треугольник 88"/>
            <p:cNvSpPr/>
            <p:nvPr/>
          </p:nvSpPr>
          <p:spPr>
            <a:xfrm rot="5400000" flipH="1" flipV="1">
              <a:off x="6858017" y="1928802"/>
              <a:ext cx="285752" cy="142876"/>
            </a:xfrm>
            <a:prstGeom prst="rtTriangle">
              <a:avLst/>
            </a:prstGeom>
            <a:ln w="25400"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4857752" y="235743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1.                2.                3.            4.           </a:t>
            </a:r>
            <a:endParaRPr lang="ru-RU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142844" y="2928934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 pitchFamily="18" charset="0"/>
              </a:rPr>
              <a:t>VI</a:t>
            </a:r>
            <a:r>
              <a:rPr lang="ru-RU" b="1" dirty="0" smtClean="0">
                <a:latin typeface="Cambria" pitchFamily="18" charset="0"/>
              </a:rPr>
              <a:t>. Дорисовать вторую половину.</a:t>
            </a:r>
            <a:endParaRPr lang="ru-RU" b="1" dirty="0">
              <a:latin typeface="Cambria" pitchFamily="18" charset="0"/>
            </a:endParaRPr>
          </a:p>
        </p:txBody>
      </p:sp>
      <p:pic>
        <p:nvPicPr>
          <p:cNvPr id="92" name="Рисунок 91" descr="симметрия1.jpg"/>
          <p:cNvPicPr>
            <a:picLocks noChangeAspect="1"/>
          </p:cNvPicPr>
          <p:nvPr/>
        </p:nvPicPr>
        <p:blipFill>
          <a:blip r:embed="rId3"/>
          <a:srcRect l="14624" t="1879" r="8933" b="2633"/>
          <a:stretch>
            <a:fillRect/>
          </a:stretch>
        </p:blipFill>
        <p:spPr>
          <a:xfrm rot="5400000">
            <a:off x="1668389" y="2260644"/>
            <a:ext cx="1857388" cy="4194099"/>
          </a:xfrm>
          <a:prstGeom prst="rect">
            <a:avLst/>
          </a:prstGeom>
        </p:spPr>
      </p:pic>
      <p:pic>
        <p:nvPicPr>
          <p:cNvPr id="93" name="Рисунок 92" descr="симметр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072198" y="3143247"/>
            <a:ext cx="1928826" cy="2411033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214282" y="328612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5000628" y="321468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14282" y="785794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5786" y="214290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Контакты</a:t>
            </a:r>
            <a:endParaRPr lang="ru-RU" sz="2000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D191-6E15-41C0-B64B-91224AE1DBE8}" type="slidenum">
              <a:rPr lang="ru-RU" smtClean="0"/>
              <a:pPr/>
              <a:t>9</a:t>
            </a:fld>
            <a:r>
              <a:rPr lang="ru-RU" dirty="0" smtClean="0"/>
              <a:t>/13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1357298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E-mail: </a:t>
            </a:r>
            <a:r>
              <a:rPr lang="en-US" sz="2800" dirty="0" smtClean="0">
                <a:latin typeface="Cambria" pitchFamily="18" charset="0"/>
              </a:rPr>
              <a:t>KozlovaOM@yandex.ru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2357430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ambria" pitchFamily="18" charset="0"/>
              </a:rPr>
              <a:t>Тел. сот.: </a:t>
            </a:r>
            <a:r>
              <a:rPr lang="ru-RU" sz="2800" dirty="0" smtClean="0">
                <a:latin typeface="Cambria" pitchFamily="18" charset="0"/>
              </a:rPr>
              <a:t>8 950 411 32 23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857628"/>
            <a:ext cx="8595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624</TotalTime>
  <Words>633</Words>
  <Application>Microsoft Office PowerPoint</Application>
  <PresentationFormat>Экран (4:3)</PresentationFormat>
  <Paragraphs>182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Приёмы, способствующие развитию логического мышления умственно отсталых школьников  на уроках математики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физика1</cp:lastModifiedBy>
  <cp:revision>70</cp:revision>
  <dcterms:created xsi:type="dcterms:W3CDTF">2015-11-18T17:05:07Z</dcterms:created>
  <dcterms:modified xsi:type="dcterms:W3CDTF">2017-03-14T07:43:49Z</dcterms:modified>
</cp:coreProperties>
</file>